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0"/>
  </p:notesMasterIdLst>
  <p:handoutMasterIdLst>
    <p:handoutMasterId r:id="rId31"/>
  </p:handoutMasterIdLst>
  <p:sldIdLst>
    <p:sldId id="349" r:id="rId3"/>
    <p:sldId id="293" r:id="rId4"/>
    <p:sldId id="346" r:id="rId5"/>
    <p:sldId id="279" r:id="rId6"/>
    <p:sldId id="350" r:id="rId7"/>
    <p:sldId id="285" r:id="rId8"/>
    <p:sldId id="413" r:id="rId9"/>
    <p:sldId id="415" r:id="rId10"/>
    <p:sldId id="355" r:id="rId11"/>
    <p:sldId id="417" r:id="rId12"/>
    <p:sldId id="416" r:id="rId13"/>
    <p:sldId id="351" r:id="rId14"/>
    <p:sldId id="418" r:id="rId15"/>
    <p:sldId id="359" r:id="rId16"/>
    <p:sldId id="419" r:id="rId17"/>
    <p:sldId id="421" r:id="rId18"/>
    <p:sldId id="422" r:id="rId19"/>
    <p:sldId id="424" r:id="rId20"/>
    <p:sldId id="426" r:id="rId21"/>
    <p:sldId id="428" r:id="rId22"/>
    <p:sldId id="352" r:id="rId23"/>
    <p:sldId id="369" r:id="rId24"/>
    <p:sldId id="442" r:id="rId25"/>
    <p:sldId id="443" r:id="rId26"/>
    <p:sldId id="453" r:id="rId27"/>
    <p:sldId id="454" r:id="rId28"/>
    <p:sldId id="353" r:id="rId29"/>
  </p:sldIdLst>
  <p:sldSz cx="12192000" cy="6858000"/>
  <p:notesSz cx="6858000" cy="9144000"/>
  <p:custDataLst>
    <p:tags r:id="rId35"/>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22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7.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920115"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317115" y="210185"/>
            <a:ext cx="12941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基本理论</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9817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3696970"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920115" y="210185"/>
            <a:ext cx="125603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基本概况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317115" y="210185"/>
            <a:ext cx="12941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基本理论</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146022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3696970"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920115"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317115" y="210185"/>
            <a:ext cx="1294130"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基本理论</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85087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3696970"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920115"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317115" y="210185"/>
            <a:ext cx="129413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基本理论</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984346"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3696970" y="203835"/>
            <a:ext cx="779780" cy="398780"/>
          </a:xfrm>
          <a:prstGeom prst="rect">
            <a:avLst/>
          </a:prstGeom>
          <a:noFill/>
        </p:spPr>
        <p:txBody>
          <a:bodyPr wrap="square" rtlCol="0">
            <a:spAutoFit/>
          </a:bodyPr>
          <a:lstStyle/>
          <a:p>
            <a:pPr lvl="0" algn="l">
              <a:buClrTx/>
              <a:buSzTx/>
            </a:pPr>
            <a:r>
              <a:rPr lang="zh-CN" altLang="en-US" sz="2000" b="1" dirty="0">
                <a:solidFill>
                  <a:schemeClr val="accent3"/>
                </a:solidFill>
                <a:latin typeface="楷体" panose="02010609060101010101" pitchFamily="49" charset="-122"/>
                <a:ea typeface="楷体" panose="02010609060101010101" pitchFamily="49" charset="-122"/>
                <a:sym typeface="+mn-ea"/>
              </a:rPr>
              <a:t>实践</a:t>
            </a:r>
            <a:endParaRPr lang="zh-CN" altLang="en-US" sz="2000" b="1" dirty="0">
              <a:solidFill>
                <a:schemeClr val="accent3"/>
              </a:solidFill>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131282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23190" y="214630"/>
            <a:ext cx="80391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835660" y="210185"/>
            <a:ext cx="1276985"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040890" y="210185"/>
            <a:ext cx="2028190"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4020820" y="214630"/>
            <a:ext cx="1266190"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235575" y="213995"/>
            <a:ext cx="1015365" cy="388620"/>
          </a:xfrm>
          <a:prstGeom prst="rect">
            <a:avLst/>
          </a:prstGeom>
          <a:noFill/>
        </p:spPr>
        <p:txBody>
          <a:bodyPr wrap="square" rtlCol="0">
            <a:no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925185" y="214630"/>
            <a:ext cx="4389755" cy="45656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分支条件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86865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45361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36801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剪枝</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609953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剪枝</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accent3"/>
                </a:solidFill>
                <a:latin typeface="楷体" panose="02010609060101010101" pitchFamily="49" charset="-122"/>
                <a:ea typeface="楷体" panose="02010609060101010101" pitchFamily="49" charset="-122"/>
              </a:rPr>
              <a:t>实践</a:t>
            </a:r>
            <a:endParaRPr lang="zh-CN" altLang="en-US" sz="20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0.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hemeOverride" Target="../theme/themeOverride13.xml"/><Relationship Id="rId3" Type="http://schemas.openxmlformats.org/officeDocument/2006/relationships/image" Target="../media/image13.png"/><Relationship Id="rId2" Type="http://schemas.openxmlformats.org/officeDocument/2006/relationships/tags" Target="../tags/tag1.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14.xml"/><Relationship Id="rId4" Type="http://schemas.openxmlformats.org/officeDocument/2006/relationships/image" Target="../media/image15.png"/><Relationship Id="rId3" Type="http://schemas.openxmlformats.org/officeDocument/2006/relationships/tags" Target="../tags/tag3.xml"/><Relationship Id="rId2" Type="http://schemas.openxmlformats.org/officeDocument/2006/relationships/image" Target="../media/image14.png"/><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hemeOverride" Target="../theme/themeOverride15.xml"/><Relationship Id="rId3" Type="http://schemas.openxmlformats.org/officeDocument/2006/relationships/image" Target="../media/image17.png"/><Relationship Id="rId2" Type="http://schemas.openxmlformats.org/officeDocument/2006/relationships/tags" Target="../tags/tag4.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hemeOverride" Target="../theme/themeOverride16.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17.xml"/><Relationship Id="rId2" Type="http://schemas.openxmlformats.org/officeDocument/2006/relationships/image" Target="../media/image24.pn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hemeOverride" Target="../theme/themeOverride18.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hemeOverride" Target="../theme/themeOverride19.xml"/><Relationship Id="rId5" Type="http://schemas.openxmlformats.org/officeDocument/2006/relationships/image" Target="../media/image31.png"/><Relationship Id="rId4" Type="http://schemas.openxmlformats.org/officeDocument/2006/relationships/tags" Target="../tags/tag7.xml"/><Relationship Id="rId3" Type="http://schemas.openxmlformats.org/officeDocument/2006/relationships/image" Target="../media/image30.png"/><Relationship Id="rId2" Type="http://schemas.openxmlformats.org/officeDocument/2006/relationships/tags" Target="../tags/tag6.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20.xml"/><Relationship Id="rId2" Type="http://schemas.openxmlformats.org/officeDocument/2006/relationships/image" Target="../media/image32.png"/><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22.xml"/><Relationship Id="rId2" Type="http://schemas.openxmlformats.org/officeDocument/2006/relationships/image" Target="../media/image33.png"/><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3.xml"/><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hemeOverride" Target="../theme/themeOverride24.xml"/><Relationship Id="rId4" Type="http://schemas.openxmlformats.org/officeDocument/2006/relationships/image" Target="../media/image36.png"/><Relationship Id="rId3" Type="http://schemas.openxmlformats.org/officeDocument/2006/relationships/tags" Target="../tags/tag11.xml"/><Relationship Id="rId2" Type="http://schemas.openxmlformats.org/officeDocument/2006/relationships/image" Target="../media/image35.png"/><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hemeOverride" Target="../theme/themeOverride25.xml"/><Relationship Id="rId4" Type="http://schemas.openxmlformats.org/officeDocument/2006/relationships/image" Target="../media/image38.png"/><Relationship Id="rId3" Type="http://schemas.openxmlformats.org/officeDocument/2006/relationships/tags" Target="../tags/tag13.xml"/><Relationship Id="rId2" Type="http://schemas.openxmlformats.org/officeDocument/2006/relationships/image" Target="../media/image37.png"/><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6.xml"/><Relationship Id="rId4" Type="http://schemas.openxmlformats.org/officeDocument/2006/relationships/image" Target="../media/image40.png"/><Relationship Id="rId3" Type="http://schemas.openxmlformats.org/officeDocument/2006/relationships/tags" Target="../tags/tag15.xml"/><Relationship Id="rId2" Type="http://schemas.openxmlformats.org/officeDocument/2006/relationships/image" Target="../media/image39.png"/><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hemeOverride" Target="../theme/themeOverride26.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9.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随机森林</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8133347" y="3469197"/>
            <a:ext cx="2165685" cy="36830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ea typeface="宋体" panose="02010600030101010101" pitchFamily="2" charset="-122"/>
              </a:rPr>
              <a:t>random forest</a:t>
            </a:r>
            <a:endParaRPr lang="en-US" altLang="zh-CN"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p:cNvSpPr txBox="1"/>
              <p:nvPr/>
            </p:nvSpPr>
            <p:spPr>
              <a:xfrm>
                <a:off x="461010" y="1267460"/>
                <a:ext cx="11262995" cy="5024755"/>
              </a:xfrm>
              <a:prstGeom prst="rect">
                <a:avLst/>
              </a:prstGeom>
              <a:noFill/>
            </p:spPr>
            <p:txBody>
              <a:bodyPr wrap="square" rtlCol="0">
                <a:noAutofit/>
              </a:bodyPr>
              <a:lstStyle/>
              <a:p>
                <a:pPr marL="342900" indent="-342900">
                  <a:buFont typeface="Wingdings" panose="05000000000000000000" charset="0"/>
                  <a:buChar char="Ø"/>
                </a:pPr>
                <a:r>
                  <a:rPr lang="zh-CN" altLang="en-US" sz="2400" dirty="0">
                    <a:latin typeface="楷体" panose="02010609060101010101" pitchFamily="49" charset="-122"/>
                    <a:ea typeface="楷体" panose="02010609060101010101" pitchFamily="49" charset="-122"/>
                  </a:rPr>
                  <a:t>优点：</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（1）与其他的集成学习如 Bagging 相比，由于每次只选取 k（k &lt; p）个预测，能够有效的降低树间的相关性，从而能最大程度的减少预测方差，提高预测的精度；</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（2）由于每次只用到 k 个自变量，因此能有效节省计算时间和计算机内存。</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sym typeface="+mn-ea"/>
                  </a:rPr>
                  <a:t>（</a:t>
                </a:r>
                <a:r>
                  <a:rPr lang="en-US" altLang="zh-CN" sz="2400" dirty="0">
                    <a:latin typeface="楷体" panose="02010609060101010101" pitchFamily="49" charset="-122"/>
                    <a:ea typeface="楷体" panose="02010609060101010101" pitchFamily="49" charset="-122"/>
                    <a:sym typeface="+mn-ea"/>
                  </a:rPr>
                  <a:t>3</a:t>
                </a:r>
                <a:r>
                  <a:rPr lang="zh-CN" altLang="en-US" sz="2400" dirty="0">
                    <a:latin typeface="楷体" panose="02010609060101010101" pitchFamily="49" charset="-122"/>
                    <a:ea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rPr>
                  <a:t>与 Bagging 相比，随机森林最大的不同就在于自变量子集的规模 k 。若取</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k = p 建立随机森林, 则等同于建立 Bagging 树。因此，Bagging 是随机森林的特例。</a:t>
                </a:r>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charset="0"/>
                  <a:buChar char="Ø"/>
                </a:pPr>
                <a:r>
                  <a:rPr lang="zh-CN" altLang="en-US" sz="2400" dirty="0">
                    <a:latin typeface="楷体" panose="02010609060101010101" pitchFamily="49" charset="-122"/>
                    <a:ea typeface="楷体" panose="02010609060101010101" pitchFamily="49" charset="-122"/>
                  </a:rPr>
                  <a:t>变量重要性评估：</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与所有集成学习方法一样，随机森林很难得到自变量（特征）与因变量间的一个直接的显式表达关系。因而，很难评估自变量的重要性。考虑到随机森林只用到了部分自变量，</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Breiman 建议通过如下方式来度量某个特征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的重要性：</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461010" y="1267460"/>
                <a:ext cx="11262995" cy="5024755"/>
              </a:xfrm>
              <a:prstGeom prst="rect">
                <a:avLst/>
              </a:prstGeom>
              <a:blipFill rotWithShape="1">
                <a:blip r:embed="rId1"/>
                <a:stretch>
                  <a:fillRect/>
                </a:stretch>
              </a:blipFill>
            </p:spPr>
            <p:txBody>
              <a:bodyPr/>
              <a:lstStyle/>
              <a:p>
                <a:r>
                  <a:rPr lang="zh-CN" altLang="en-US">
                    <a:noFill/>
                  </a:rPr>
                  <a:t> </a:t>
                </a:r>
              </a:p>
            </p:txBody>
          </p:sp>
        </mc:Fallback>
      </mc:AlternateContent>
      <p:sp>
        <p:nvSpPr>
          <p:cNvPr id="7" name="文本框 6"/>
          <p:cNvSpPr txBox="1"/>
          <p:nvPr/>
        </p:nvSpPr>
        <p:spPr>
          <a:xfrm>
            <a:off x="4064000" y="834390"/>
            <a:ext cx="4064000" cy="583565"/>
          </a:xfrm>
          <a:prstGeom prst="rect">
            <a:avLst/>
          </a:prstGeom>
          <a:noFill/>
        </p:spPr>
        <p:txBody>
          <a:bodyPr wrap="square" rtlCol="0">
            <a:spAutoFit/>
          </a:bodyPr>
          <a:p>
            <a:pPr algn="ctr">
              <a:buClrTx/>
              <a:buSzTx/>
            </a:pPr>
            <a:r>
              <a:rPr lang="zh-CN" altLang="en-US" sz="3200" b="1" dirty="0">
                <a:solidFill>
                  <a:schemeClr val="accent3"/>
                </a:solidFill>
                <a:latin typeface="楷体" panose="02010609060101010101" pitchFamily="49" charset="-122"/>
                <a:ea typeface="楷体" panose="02010609060101010101" pitchFamily="49" charset="-122"/>
              </a:rPr>
              <a:t>随机森林</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p:cNvSpPr txBox="1"/>
              <p:nvPr/>
            </p:nvSpPr>
            <p:spPr>
              <a:xfrm>
                <a:off x="802005" y="1484630"/>
                <a:ext cx="10599420" cy="4893310"/>
              </a:xfrm>
              <a:prstGeom prst="rect">
                <a:avLst/>
              </a:prstGeom>
              <a:noFill/>
            </p:spPr>
            <p:txBody>
              <a:bodyPr wrap="square" rtlCol="0">
                <a:noAutofit/>
              </a:bodyPr>
              <a:lstStyle/>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sym typeface="+mn-ea"/>
                  </a:rPr>
                  <a:t>通过如下方式来度量某个特征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en-US" altLang="zh-CN" sz="2400" dirty="0">
                    <a:latin typeface="楷体" panose="02010609060101010101" pitchFamily="49" charset="-122"/>
                    <a:ea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sym typeface="+mn-ea"/>
                  </a:rPr>
                  <a:t>的重要性：</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（1）根据未被抽取样本计算随机森林中第 i 棵回归树的袋外误差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𝑒</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sub>
                    </m:sSub>
                  </m:oMath>
                </a14:m>
                <a:r>
                  <a:rPr lang="zh-CN" altLang="en-US"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（2）随机打乱训练集在变量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400" dirty="0">
                    <a:latin typeface="楷体" panose="02010609060101010101" pitchFamily="49" charset="-122"/>
                    <a:ea typeface="楷体" panose="02010609060101010101" pitchFamily="49" charset="-122"/>
                  </a:rPr>
                  <a:t> 所在列的取值顺序，并计算新的袋外误差</a:t>
                </a:r>
                <a14:m>
                  <m:oMath xmlns:m="http://schemas.openxmlformats.org/officeDocument/2006/math">
                    <m:sSubSup>
                      <m:sSubSup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Sup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𝑒</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sub>
                      <m:sup>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p>
                    </m:sSubSup>
                  </m:oMath>
                </a14:m>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（3）重复步骤直至计算出所有决策树的误差变化，最后变量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400" dirty="0">
                    <a:latin typeface="楷体" panose="02010609060101010101" pitchFamily="49" charset="-122"/>
                    <a:ea typeface="楷体" panose="02010609060101010101" pitchFamily="49" charset="-122"/>
                  </a:rPr>
                  <a:t> 预测误差的平均变化，即重要性指标：</a:t>
                </a:r>
                <a:r>
                  <a:rPr lang="en-US" altLang="zh-CN" sz="2400" dirty="0">
                    <a:latin typeface="楷体" panose="02010609060101010101" pitchFamily="49" charset="-122"/>
                    <a:ea typeface="楷体" panose="02010609060101010101" pitchFamily="49" charset="-122"/>
                  </a:rPr>
                  <a:t>V(</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en-US" altLang="zh-CN" sz="2400" dirty="0">
                    <a:latin typeface="楷体" panose="02010609060101010101" pitchFamily="49" charset="-122"/>
                    <a:ea typeface="楷体" panose="02010609060101010101" pitchFamily="49" charset="-122"/>
                  </a:rPr>
                  <a:t>)=</a:t>
                </a:r>
                <a14:m>
                  <m:oMath xmlns:m="http://schemas.openxmlformats.org/officeDocument/2006/math">
                    <m:nary>
                      <m:naryPr>
                        <m:chr m:val="∑"/>
                        <m:limLoc m:val="undOv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naryPr>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r>
                          <a:rPr lang="en-US" altLang="zh-CN" sz="2400" i="1" dirty="0">
                            <a:latin typeface="Cambria Math" panose="02040503050406030204" pitchFamily="18" charset="0"/>
                            <a:ea typeface="楷体" panose="02010609060101010101" pitchFamily="49" charset="-122"/>
                            <a:cs typeface="Cambria Math" panose="02040503050406030204" pitchFamily="18" charset="0"/>
                          </a:rPr>
                          <m:t>=</m:t>
                        </m:r>
                        <m:r>
                          <a:rPr lang="en-US" altLang="zh-CN" sz="2400" i="1" dirty="0">
                            <a:latin typeface="Cambria Math" panose="02040503050406030204" pitchFamily="18" charset="0"/>
                            <a:ea typeface="楷体" panose="02010609060101010101" pitchFamily="49" charset="-122"/>
                            <a:cs typeface="Cambria Math" panose="02040503050406030204" pitchFamily="18" charset="0"/>
                          </a:rPr>
                          <m:t>1</m:t>
                        </m:r>
                      </m:sub>
                      <m:sup>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𝑀</m:t>
                        </m:r>
                      </m:sup>
                      <m:e>
                        <m:sSup>
                          <m:sSup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p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m:t>
                            </m:r>
                            <m:sSubSup>
                              <m:sSubSup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Sup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𝑒</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sub>
                              <m:sup>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p>
                            </m:sSubSup>
                            <m:r>
                              <a:rPr lang="en-US" altLang="zh-CN" sz="2400" i="1" dirty="0">
                                <a:latin typeface="Cambria Math" panose="02040503050406030204" pitchFamily="18" charset="0"/>
                                <a:ea typeface="楷体" panose="02010609060101010101" pitchFamily="49" charset="-122"/>
                                <a:cs typeface="Cambria Math" panose="02040503050406030204" pitchFamily="18" charset="0"/>
                              </a:rPr>
                              <m:t>−</m:t>
                            </m:r>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𝑒</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sub>
                            </m:s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m:t>
                            </m:r>
                          </m:e>
                          <m:sup>
                            <m:r>
                              <a:rPr lang="en-US" altLang="zh-CN" sz="2400" i="1" dirty="0">
                                <a:latin typeface="Cambria Math" panose="02040503050406030204" pitchFamily="18" charset="0"/>
                                <a:ea typeface="楷体" panose="02010609060101010101" pitchFamily="49" charset="-122"/>
                                <a:cs typeface="Cambria Math" panose="02040503050406030204" pitchFamily="18" charset="0"/>
                              </a:rPr>
                              <m:t>2</m:t>
                            </m:r>
                          </m:sup>
                        </m:sSup>
                      </m:e>
                    </m:nary>
                  </m:oMath>
                </a14:m>
                <a:r>
                  <a:rPr lang="en-US" altLang="zh-CN" sz="2400" dirty="0">
                    <a:latin typeface="楷体" panose="02010609060101010101" pitchFamily="49" charset="-122"/>
                    <a:ea typeface="楷体" panose="02010609060101010101" pitchFamily="49" charset="-122"/>
                  </a:rPr>
                  <a:t>/M</a:t>
                </a:r>
                <a:endParaRPr lang="en-US" altLang="zh-CN"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en-US" altLang="zh-CN"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en-US" altLang="zh-CN" sz="2400" dirty="0">
                    <a:latin typeface="楷体" panose="02010609060101010101" pitchFamily="49" charset="-122"/>
                    <a:ea typeface="楷体" panose="02010609060101010101" pitchFamily="49" charset="-122"/>
                  </a:rPr>
                  <a:t>这里袋外误差是指我们使用针对某一棵树的代外数据得到的预测误差的均值。因为共有 M 棵树，故而有 M 个袋外示例。由上述代外示例会生成即 M 个袋外误差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𝑒</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𝑖</m:t>
                        </m:r>
                      </m:sub>
                    </m:sSub>
                  </m:oMath>
                </a14:m>
                <a:r>
                  <a:rPr lang="en-US" altLang="zh-CN" sz="2400" dirty="0">
                    <a:latin typeface="楷体" panose="02010609060101010101" pitchFamily="49" charset="-122"/>
                    <a:ea typeface="楷体" panose="02010609060101010101" pitchFamily="49" charset="-122"/>
                  </a:rPr>
                  <a:t> ，i = 1, 2, …, M。由此可知，若特征变量 </a:t>
                </a:r>
                <a14:m>
                  <m:oMath xmlns:m="http://schemas.openxmlformats.org/officeDocument/2006/math">
                    <m:sSub>
                      <m:sSubPr>
                        <m:ctrlPr>
                          <a:rPr lang="en-US" altLang="zh-CN" sz="24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400" i="1" dirty="0">
                            <a:latin typeface="Cambria Math" panose="02040503050406030204" pitchFamily="18" charset="0"/>
                            <a:ea typeface="楷体" panose="02010609060101010101" pitchFamily="49" charset="-122"/>
                            <a:cs typeface="Cambria Math" panose="02040503050406030204" pitchFamily="18" charset="0"/>
                          </a:rPr>
                          <m:t>𝑗</m:t>
                        </m:r>
                      </m:sub>
                    </m:sSub>
                  </m:oMath>
                </a14:m>
                <a:r>
                  <a:rPr lang="en-US" altLang="zh-CN" sz="2400" dirty="0">
                    <a:latin typeface="楷体" panose="02010609060101010101" pitchFamily="49" charset="-122"/>
                    <a:ea typeface="楷体" panose="02010609060101010101" pitchFamily="49" charset="-122"/>
                  </a:rPr>
                  <a:t> 的变化引起重要性指标增加越大，精度减少得越多，则说明该变量的重要性越大。</a:t>
                </a:r>
                <a:endParaRPr lang="en-US" altLang="zh-CN" sz="2400" dirty="0">
                  <a:latin typeface="楷体" panose="02010609060101010101" pitchFamily="49" charset="-122"/>
                  <a:ea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802005" y="1484630"/>
                <a:ext cx="10599420" cy="4893310"/>
              </a:xfrm>
              <a:prstGeom prst="rect">
                <a:avLst/>
              </a:prstGeom>
              <a:blipFill rotWithShape="1">
                <a:blip r:embed="rId1"/>
                <a:stretch>
                  <a:fillRect/>
                </a:stretch>
              </a:blipFill>
            </p:spPr>
            <p:txBody>
              <a:bodyPr/>
              <a:lstStyle/>
              <a:p>
                <a:r>
                  <a:rPr lang="zh-CN" altLang="en-US">
                    <a:noFill/>
                  </a:rPr>
                  <a:t> </a:t>
                </a:r>
              </a:p>
            </p:txBody>
          </p:sp>
        </mc:Fallback>
      </mc:AlternateContent>
      <p:sp>
        <p:nvSpPr>
          <p:cNvPr id="7" name="文本框 6"/>
          <p:cNvSpPr txBox="1"/>
          <p:nvPr/>
        </p:nvSpPr>
        <p:spPr>
          <a:xfrm>
            <a:off x="4064000" y="834390"/>
            <a:ext cx="4064000" cy="583565"/>
          </a:xfrm>
          <a:prstGeom prst="rect">
            <a:avLst/>
          </a:prstGeom>
          <a:noFill/>
        </p:spPr>
        <p:txBody>
          <a:bodyPr wrap="square" rtlCol="0">
            <a:spAutoFit/>
          </a:bodyPr>
          <a:p>
            <a:pPr algn="ctr">
              <a:buClrTx/>
              <a:buSzTx/>
            </a:pPr>
            <a:r>
              <a:rPr lang="zh-CN" altLang="en-US" sz="3200" b="1" dirty="0">
                <a:solidFill>
                  <a:schemeClr val="accent3"/>
                </a:solidFill>
                <a:latin typeface="楷体" panose="02010609060101010101" pitchFamily="49" charset="-122"/>
                <a:ea typeface="楷体" panose="02010609060101010101" pitchFamily="49" charset="-122"/>
              </a:rPr>
              <a:t>随机森林</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255395" y="4084955"/>
            <a:ext cx="980884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基本理论</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sz="4000" b="1" dirty="0">
                <a:solidFill>
                  <a:schemeClr val="bg2">
                    <a:lumMod val="50000"/>
                  </a:schemeClr>
                </a:solidFill>
                <a:cs typeface="Times New Roman" panose="02020603050405020304" pitchFamily="18" charset="0"/>
              </a:rPr>
              <a:t>Basic theory</a:t>
            </a:r>
            <a:endParaRPr 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回归树基本理论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403350"/>
                <a:ext cx="10516870" cy="4761865"/>
              </a:xfrm>
              <a:prstGeom prst="rect">
                <a:avLst/>
              </a:prstGeom>
              <a:noFill/>
            </p:spPr>
            <p:txBody>
              <a:bodyPr wrap="square" rtlCol="0">
                <a:noAutofit/>
              </a:bodyPr>
              <a:lstStyle/>
              <a:p>
                <a:pPr marL="0" indent="0">
                  <a:buFont typeface="Wingdings" panose="05000000000000000000" pitchFamily="2" charset="2"/>
                  <a:buNone/>
                </a:pPr>
                <a:r>
                  <a:rPr lang="zh-CN" altLang="en-US" sz="2200" dirty="0"/>
                  <a:t>假设随机森林是通过树的预测 h (X, Θ) 生成的，其中，Θ 是 q 维随机向量，h (X, Θ) 是  </a:t>
                </a:r>
                <a14:m>
                  <m:oMath xmlns:m="http://schemas.openxmlformats.org/officeDocument/2006/math">
                    <m:sSup>
                      <m:sSupPr>
                        <m:ctrlPr>
                          <a:rPr lang="en-US" altLang="zh-CN" sz="2200" i="1" dirty="0">
                            <a:latin typeface="Cambria Math" panose="02040503050406030204" pitchFamily="18" charset="0"/>
                            <a:cs typeface="Cambria Math" panose="02040503050406030204" pitchFamily="18" charset="0"/>
                          </a:rPr>
                        </m:ctrlPr>
                      </m:sSupPr>
                      <m:e>
                        <m:r>
                          <a:rPr lang="en-US" altLang="zh-CN" sz="2200" i="1" dirty="0">
                            <a:latin typeface="Cambria Math" panose="02040503050406030204" pitchFamily="18" charset="0"/>
                            <a:cs typeface="Cambria Math" panose="02040503050406030204" pitchFamily="18" charset="0"/>
                          </a:rPr>
                          <m:t>𝑅</m:t>
                        </m:r>
                      </m:e>
                      <m:sup>
                        <m:r>
                          <a:rPr lang="en-US" altLang="zh-CN" sz="2200" i="1" dirty="0">
                            <a:latin typeface="Cambria Math" panose="02040503050406030204" pitchFamily="18" charset="0"/>
                            <a:cs typeface="Cambria Math" panose="02040503050406030204" pitchFamily="18" charset="0"/>
                          </a:rPr>
                          <m:t>𝑝</m:t>
                        </m:r>
                        <m:r>
                          <a:rPr lang="en-US" altLang="zh-CN" sz="2200" i="1" dirty="0">
                            <a:latin typeface="Cambria Math" panose="02040503050406030204" pitchFamily="18" charset="0"/>
                            <a:cs typeface="Cambria Math" panose="02040503050406030204" pitchFamily="18" charset="0"/>
                          </a:rPr>
                          <m:t>+</m:t>
                        </m:r>
                        <m:r>
                          <a:rPr lang="en-US" altLang="zh-CN" sz="2200" i="1" dirty="0">
                            <a:latin typeface="Cambria Math" panose="02040503050406030204" pitchFamily="18" charset="0"/>
                            <a:cs typeface="Cambria Math" panose="02040503050406030204" pitchFamily="18" charset="0"/>
                          </a:rPr>
                          <m:t>𝑞</m:t>
                        </m:r>
                      </m:sup>
                    </m:sSup>
                  </m:oMath>
                </a14:m>
                <a:r>
                  <a:rPr lang="zh-CN" altLang="en-US" sz="2200" dirty="0"/>
                  <a:t> :→ R 上的实值函数。不妨假设 (X1, Y1), · · · ,(Xn, Yn) 独立同分布地来自 (X, Y )，并定义均方误差为： </a:t>
                </a:r>
                <a14:m>
                  <m:oMath xmlns:m="http://schemas.openxmlformats.org/officeDocument/2006/math">
                    <m:sSub>
                      <m:sSubPr>
                        <m:ctrlPr>
                          <a:rPr lang="en-US" altLang="zh-CN" sz="2200" i="1" dirty="0">
                            <a:latin typeface="Cambria Math" panose="02040503050406030204" pitchFamily="18" charset="0"/>
                            <a:cs typeface="Cambria Math" panose="02040503050406030204" pitchFamily="18" charset="0"/>
                          </a:rPr>
                        </m:ctrlPr>
                      </m:sSubPr>
                      <m:e>
                        <m:r>
                          <a:rPr lang="zh-CN" altLang="en-US" sz="2200" dirty="0">
                            <a:latin typeface="Cambria Math" panose="02040503050406030204" pitchFamily="18" charset="0"/>
                            <a:sym typeface="+mn-ea"/>
                          </a:rPr>
                          <m:t>𝐸</m:t>
                        </m:r>
                      </m:e>
                      <m:sub>
                        <m:r>
                          <a:rPr lang="zh-CN" altLang="en-US" sz="2200" dirty="0">
                            <a:latin typeface="Cambria Math" panose="02040503050406030204" pitchFamily="18" charset="0"/>
                            <a:sym typeface="+mn-ea"/>
                          </a:rPr>
                          <m:t>𝑋</m:t>
                        </m:r>
                        <m:r>
                          <a:rPr lang="zh-CN" altLang="en-US" sz="2200" dirty="0">
                            <a:latin typeface="Cambria Math" panose="02040503050406030204" pitchFamily="18" charset="0"/>
                            <a:sym typeface="+mn-ea"/>
                          </a:rPr>
                          <m:t>,</m:t>
                        </m:r>
                        <m:r>
                          <a:rPr lang="zh-CN" altLang="en-US" sz="2200" dirty="0">
                            <a:latin typeface="Cambria Math" panose="02040503050406030204" pitchFamily="18" charset="0"/>
                            <a:sym typeface="+mn-ea"/>
                          </a:rPr>
                          <m:t>𝑌</m:t>
                        </m:r>
                      </m:sub>
                    </m:sSub>
                    <m:sSup>
                      <m:sSupPr>
                        <m:ctrlPr>
                          <a:rPr lang="en-US" altLang="zh-CN" sz="2200" i="1" dirty="0">
                            <a:latin typeface="Cambria Math" panose="02040503050406030204" pitchFamily="18" charset="0"/>
                            <a:cs typeface="Cambria Math" panose="02040503050406030204" pitchFamily="18" charset="0"/>
                          </a:rPr>
                        </m:ctrlPr>
                      </m:sSupPr>
                      <m:e>
                        <m:r>
                          <a:rPr lang="zh-CN" altLang="en-US" sz="2200" dirty="0">
                            <a:latin typeface="Cambria Math" panose="02040503050406030204" pitchFamily="18" charset="0"/>
                            <a:sym typeface="+mn-ea"/>
                          </a:rPr>
                          <m:t>(</m:t>
                        </m:r>
                        <m:r>
                          <a:rPr lang="zh-CN" altLang="en-US" sz="2200" dirty="0">
                            <a:latin typeface="Cambria Math" panose="02040503050406030204" pitchFamily="18" charset="0"/>
                            <a:sym typeface="+mn-ea"/>
                          </a:rPr>
                          <m:t>𝑌</m:t>
                        </m:r>
                        <m:r>
                          <a:rPr lang="zh-CN" altLang="en-US" sz="2200" dirty="0">
                            <a:latin typeface="Cambria Math" panose="02040503050406030204" pitchFamily="18" charset="0"/>
                            <a:sym typeface="+mn-ea"/>
                          </a:rPr>
                          <m:t> − </m:t>
                        </m:r>
                        <m:r>
                          <a:rPr lang="zh-CN" altLang="en-US" sz="2200" dirty="0">
                            <a:latin typeface="Cambria Math" panose="02040503050406030204" pitchFamily="18" charset="0"/>
                            <a:sym typeface="+mn-ea"/>
                          </a:rPr>
                          <m:t>ℎ</m:t>
                        </m:r>
                        <m:r>
                          <a:rPr lang="zh-CN" altLang="en-US" sz="2200" dirty="0">
                            <a:latin typeface="Cambria Math" panose="02040503050406030204" pitchFamily="18" charset="0"/>
                            <a:sym typeface="+mn-ea"/>
                          </a:rPr>
                          <m:t>(</m:t>
                        </m:r>
                        <m:r>
                          <a:rPr lang="zh-CN" altLang="en-US" sz="2200" dirty="0">
                            <a:latin typeface="Cambria Math" panose="02040503050406030204" pitchFamily="18" charset="0"/>
                            <a:sym typeface="+mn-ea"/>
                          </a:rPr>
                          <m:t>𝑋</m:t>
                        </m:r>
                        <m:r>
                          <a:rPr lang="zh-CN" altLang="en-US" sz="2200" dirty="0">
                            <a:latin typeface="Cambria Math" panose="02040503050406030204" pitchFamily="18" charset="0"/>
                            <a:sym typeface="+mn-ea"/>
                          </a:rPr>
                          <m:t>, </m:t>
                        </m:r>
                        <m:r>
                          <a:rPr lang="zh-CN" altLang="en-US" sz="2200" dirty="0">
                            <a:latin typeface="Cambria Math" panose="02040503050406030204" pitchFamily="18" charset="0"/>
                            <a:sym typeface="+mn-ea"/>
                          </a:rPr>
                          <m:t>𝛩</m:t>
                        </m:r>
                        <m:r>
                          <a:rPr lang="zh-CN" altLang="en-US" sz="2200" dirty="0">
                            <a:latin typeface="Cambria Math" panose="02040503050406030204" pitchFamily="18" charset="0"/>
                            <a:sym typeface="+mn-ea"/>
                          </a:rPr>
                          <m:t>))</m:t>
                        </m:r>
                      </m:e>
                      <m:sup>
                        <m:r>
                          <a:rPr lang="zh-CN" altLang="en-US" sz="2200" dirty="0">
                            <a:latin typeface="Cambria Math" panose="02040503050406030204" pitchFamily="18" charset="0"/>
                            <a:sym typeface="+mn-ea"/>
                          </a:rPr>
                          <m:t>2</m:t>
                        </m:r>
                      </m:sup>
                    </m:sSup>
                  </m:oMath>
                </a14:m>
                <a:r>
                  <a:rPr lang="zh-CN" altLang="en-US" sz="2200" dirty="0"/>
                  <a:t>。通过对 M 棵单一回归树 h (X, Θi) 取平均来生成随机森林的预测，当 M → ∞，我们可以得到定理6.1的结论，即随机森林预测是均方收敛的。</a:t>
                </a:r>
                <a:endParaRPr lang="zh-CN" altLang="en-US"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mc:Choice>
        <mc:Fallback>
          <p:sp>
            <p:nvSpPr>
              <p:cNvPr id="3" name="文本框 2"/>
              <p:cNvSpPr txBox="1">
                <a:spLocks noRot="1" noChangeAspect="1" noMove="1" noResize="1" noEditPoints="1" noAdjustHandles="1" noChangeArrowheads="1" noChangeShapeType="1" noTextEdit="1"/>
              </p:cNvSpPr>
              <p:nvPr/>
            </p:nvSpPr>
            <p:spPr>
              <a:xfrm>
                <a:off x="513080" y="1403350"/>
                <a:ext cx="10516870" cy="4761865"/>
              </a:xfrm>
              <a:prstGeom prst="rect">
                <a:avLst/>
              </a:prstGeom>
              <a:blipFill rotWithShape="1">
                <a:blip r:embed="rId1"/>
                <a:stretch>
                  <a:fillRect/>
                </a:stretch>
              </a:blipFill>
            </p:spPr>
            <p:txBody>
              <a:bodyPr/>
              <a:lstStyle/>
              <a:p>
                <a:r>
                  <a:rPr lang="zh-CN" altLang="en-US">
                    <a:noFill/>
                  </a:rPr>
                  <a:t> </a:t>
                </a:r>
              </a:p>
            </p:txBody>
          </p:sp>
        </mc:Fallback>
      </mc:AlternateContent>
      <p:pic>
        <p:nvPicPr>
          <p:cNvPr id="5" name="图片 4"/>
          <p:cNvPicPr>
            <a:picLocks noChangeAspect="1"/>
          </p:cNvPicPr>
          <p:nvPr>
            <p:custDataLst>
              <p:tags r:id="rId2"/>
            </p:custDataLst>
          </p:nvPr>
        </p:nvPicPr>
        <p:blipFill>
          <a:blip r:embed="rId3"/>
          <a:stretch>
            <a:fillRect/>
          </a:stretch>
        </p:blipFill>
        <p:spPr>
          <a:xfrm>
            <a:off x="1021080" y="3119120"/>
            <a:ext cx="9314180" cy="2811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回归树基本理论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513080" y="1403350"/>
            <a:ext cx="10516870" cy="5057140"/>
          </a:xfrm>
          <a:prstGeom prst="rect">
            <a:avLst/>
          </a:prstGeom>
          <a:noFill/>
        </p:spPr>
        <p:txBody>
          <a:bodyPr wrap="square" rtlCol="0">
            <a:noAutofit/>
          </a:bodyPr>
          <a:lstStyle/>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r>
              <a:rPr lang="zh-CN" altLang="en-US" sz="2200" b="1" dirty="0">
                <a:solidFill>
                  <a:srgbClr val="00B0F0"/>
                </a:solidFill>
              </a:rPr>
              <a:t>证明</a:t>
            </a:r>
            <a:r>
              <a:rPr lang="zh-CN" altLang="en-US" sz="2200" dirty="0"/>
              <a:t>：</a:t>
            </a:r>
            <a:endParaRPr lang="zh-CN" altLang="en-US" sz="2200" dirty="0"/>
          </a:p>
          <a:p>
            <a:pPr marL="0" indent="0">
              <a:buFont typeface="Wingdings" panose="05000000000000000000" pitchFamily="2" charset="2"/>
              <a:buNone/>
            </a:pPr>
            <a:endParaRPr lang="zh-CN" altLang="en-US" sz="2200" dirty="0"/>
          </a:p>
        </p:txBody>
      </p:sp>
      <p:sp>
        <p:nvSpPr>
          <p:cNvPr id="10" name="文本框 9"/>
          <p:cNvSpPr txBox="1"/>
          <p:nvPr/>
        </p:nvSpPr>
        <p:spPr>
          <a:xfrm>
            <a:off x="9253220" y="3178175"/>
            <a:ext cx="2548890" cy="2122805"/>
          </a:xfrm>
          <a:prstGeom prst="rect">
            <a:avLst/>
          </a:prstGeom>
          <a:noFill/>
        </p:spPr>
        <p:txBody>
          <a:bodyPr wrap="square" rtlCol="0">
            <a:spAutoFit/>
          </a:bodyPr>
          <a:p>
            <a:r>
              <a:rPr lang="zh-CN" altLang="en-US" sz="2200"/>
              <a:t>由定理</a:t>
            </a:r>
            <a:r>
              <a:rPr lang="en-US" altLang="zh-CN" sz="2200"/>
              <a:t>11</a:t>
            </a:r>
            <a:r>
              <a:rPr lang="zh-CN" altLang="en-US" sz="2200"/>
              <a:t>.2可以看出随机森林预测的准确性取决于单棵树的预测能力及树之间相关性的强弱。</a:t>
            </a:r>
            <a:endParaRPr lang="zh-CN" altLang="en-US" sz="2200"/>
          </a:p>
        </p:txBody>
      </p:sp>
      <p:pic>
        <p:nvPicPr>
          <p:cNvPr id="5" name="图片 4"/>
          <p:cNvPicPr>
            <a:picLocks noChangeAspect="1"/>
          </p:cNvPicPr>
          <p:nvPr>
            <p:custDataLst>
              <p:tags r:id="rId1"/>
            </p:custDataLst>
          </p:nvPr>
        </p:nvPicPr>
        <p:blipFill>
          <a:blip r:embed="rId2"/>
          <a:srcRect r="-207" b="79031"/>
          <a:stretch>
            <a:fillRect/>
          </a:stretch>
        </p:blipFill>
        <p:spPr>
          <a:xfrm>
            <a:off x="1073150" y="1219835"/>
            <a:ext cx="8190230" cy="153162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1571625" y="2648585"/>
            <a:ext cx="6704965" cy="3888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403350"/>
                <a:ext cx="10516870" cy="4761865"/>
              </a:xfrm>
              <a:prstGeom prst="rect">
                <a:avLst/>
              </a:prstGeom>
              <a:noFill/>
            </p:spPr>
            <p:txBody>
              <a:bodyPr wrap="square" rtlCol="0">
                <a:noAutofit/>
              </a:bodyPr>
              <a:lstStyle/>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假设随机森林是树型分类器 {h(X, Θi), i = 1, · · · , M} 的集合，其中，X 是预测向量；</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Cambria Math" panose="02040503050406030204" pitchFamily="18" charset="0"/>
                            <a:ea typeface="楷体" panose="02010609060101010101" pitchFamily="49" charset="-122"/>
                            <a:cs typeface="Cambria Math" panose="02040503050406030204" pitchFamily="18" charset="0"/>
                            <a:sym typeface="+mn-ea"/>
                          </a:rPr>
                          <m:t>𝛩</m:t>
                        </m:r>
                      </m:e>
                      <m:sub>
                        <m:r>
                          <a:rPr sz="2200" dirty="0">
                            <a:latin typeface="Cambria Math" panose="02040503050406030204" pitchFamily="18" charset="0"/>
                            <a:ea typeface="楷体" panose="02010609060101010101" pitchFamily="49" charset="-122"/>
                            <a:cs typeface="Cambria Math" panose="02040503050406030204" pitchFamily="18" charset="0"/>
                            <a:sym typeface="+mn-ea"/>
                          </a:rPr>
                          <m:t>𝑖</m:t>
                        </m:r>
                        <m:r>
                          <a:rPr sz="2200" dirty="0">
                            <a:latin typeface="Cambria Math" panose="02040503050406030204" pitchFamily="18" charset="0"/>
                            <a:ea typeface="楷体" panose="02010609060101010101" pitchFamily="49" charset="-122"/>
                            <a:cs typeface="Cambria Math" panose="02040503050406030204" pitchFamily="18" charset="0"/>
                            <a:sym typeface="+mn-ea"/>
                          </a:rPr>
                          <m:t> </m:t>
                        </m:r>
                      </m:sub>
                    </m:sSub>
                  </m:oMath>
                </a14:m>
                <a:r>
                  <a:rPr sz="2200" dirty="0">
                    <a:latin typeface="楷体" panose="02010609060101010101" pitchFamily="49" charset="-122"/>
                    <a:ea typeface="楷体" panose="02010609060101010101" pitchFamily="49" charset="-122"/>
                    <a:cs typeface="楷体" panose="02010609060101010101" pitchFamily="49" charset="-122"/>
                  </a:rPr>
                  <a:t>是独立同分布的随机向量，决定了单棵分类树的生成过程；元分类器h (X, </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Cambria Math" panose="02040503050406030204" pitchFamily="18" charset="0"/>
                            <a:ea typeface="MS Mincho" charset="0"/>
                            <a:cs typeface="Cambria Math" panose="02040503050406030204" pitchFamily="18" charset="0"/>
                            <a:sym typeface="+mn-ea"/>
                          </a:rPr>
                          <m:t>𝛩</m:t>
                        </m:r>
                      </m:e>
                      <m:sub>
                        <m:r>
                          <a:rPr sz="2200" dirty="0">
                            <a:latin typeface="Cambria Math" panose="02040503050406030204" pitchFamily="18" charset="0"/>
                            <a:ea typeface="楷体" panose="02010609060101010101" pitchFamily="49" charset="-122"/>
                            <a:cs typeface="Cambria Math" panose="02040503050406030204" pitchFamily="18" charset="0"/>
                            <a:sym typeface="+mn-ea"/>
                          </a:rPr>
                          <m:t>𝑖</m:t>
                        </m:r>
                        <m:r>
                          <a:rPr sz="2200" dirty="0">
                            <a:latin typeface="Cambria Math" panose="02040503050406030204" pitchFamily="18" charset="0"/>
                            <a:ea typeface="MS Mincho" charset="0"/>
                            <a:cs typeface="Cambria Math" panose="02040503050406030204" pitchFamily="18" charset="0"/>
                            <a:sym typeface="+mn-ea"/>
                          </a:rPr>
                          <m:t> </m:t>
                        </m:r>
                      </m:sub>
                    </m:sSub>
                  </m:oMath>
                </a14:m>
                <a:r>
                  <a:rPr sz="2200" dirty="0">
                    <a:latin typeface="楷体" panose="02010609060101010101" pitchFamily="49" charset="-122"/>
                    <a:ea typeface="楷体" panose="02010609060101010101" pitchFamily="49" charset="-122"/>
                    <a:cs typeface="楷体" panose="02010609060101010101" pitchFamily="49" charset="-122"/>
                  </a:rPr>
                  <a:t>) 是用 CART 算法构建的无剪枝的分类决策树。则当 M 趋向无穷时，对分类树也是收敛的，即有如下结论：</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mc:Choice>
        <mc:Fallback>
          <p:sp>
            <p:nvSpPr>
              <p:cNvPr id="3" name="文本框 2"/>
              <p:cNvSpPr txBox="1">
                <a:spLocks noRot="1" noChangeAspect="1" noMove="1" noResize="1" noEditPoints="1" noAdjustHandles="1" noChangeArrowheads="1" noChangeShapeType="1" noTextEdit="1"/>
              </p:cNvSpPr>
              <p:nvPr/>
            </p:nvSpPr>
            <p:spPr>
              <a:xfrm>
                <a:off x="513080" y="1403350"/>
                <a:ext cx="10516870" cy="4761865"/>
              </a:xfrm>
              <a:prstGeom prst="rect">
                <a:avLst/>
              </a:prstGeom>
              <a:blipFill rotWithShape="1">
                <a:blip r:embed="rId1"/>
                <a:stretch>
                  <a:fillRect b="-13615"/>
                </a:stretch>
              </a:blipFill>
            </p:spPr>
            <p:txBody>
              <a:bodyPr/>
              <a:lstStyle/>
              <a:p>
                <a:r>
                  <a:rPr lang="zh-CN" altLang="en-US">
                    <a:noFill/>
                  </a:rPr>
                  <a:t> </a:t>
                </a:r>
              </a:p>
            </p:txBody>
          </p:sp>
        </mc:Fallback>
      </mc:AlternateContent>
      <p:pic>
        <p:nvPicPr>
          <p:cNvPr id="7" name="图片 6"/>
          <p:cNvPicPr>
            <a:picLocks noChangeAspect="1"/>
          </p:cNvPicPr>
          <p:nvPr>
            <p:custDataLst>
              <p:tags r:id="rId2"/>
            </p:custDataLst>
          </p:nvPr>
        </p:nvPicPr>
        <p:blipFill>
          <a:blip r:embed="rId3"/>
          <a:stretch>
            <a:fillRect/>
          </a:stretch>
        </p:blipFill>
        <p:spPr>
          <a:xfrm>
            <a:off x="1365885" y="2990850"/>
            <a:ext cx="8367395" cy="28682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403350"/>
                <a:ext cx="11332210" cy="4761865"/>
              </a:xfrm>
              <a:prstGeom prst="rect">
                <a:avLst/>
              </a:prstGeom>
              <a:noFill/>
            </p:spPr>
            <p:txBody>
              <a:bodyPr wrap="square" rtlCol="0">
                <a:noAutofit/>
              </a:bodyPr>
              <a:lstStyle/>
              <a:p>
                <a:pPr marL="0" indent="0">
                  <a:buFont typeface="Wingdings" panose="05000000000000000000" pitchFamily="2" charset="2"/>
                  <a:buNone/>
                </a:pPr>
                <a:r>
                  <a:rPr lang="zh-CN" altLang="en-US" sz="2200" b="1" dirty="0">
                    <a:solidFill>
                      <a:srgbClr val="00B0F0"/>
                    </a:solidFill>
                    <a:latin typeface="楷体" panose="02010609060101010101" pitchFamily="49" charset="-122"/>
                    <a:ea typeface="楷体" panose="02010609060101010101" pitchFamily="49" charset="-122"/>
                    <a:cs typeface="楷体" panose="02010609060101010101" pitchFamily="49" charset="-122"/>
                  </a:rPr>
                  <a:t>证明：</a:t>
                </a:r>
                <a:r>
                  <a:rPr lang="en-US" altLang="zh-CN" sz="2200" b="1" dirty="0">
                    <a:solidFill>
                      <a:srgbClr val="00B0F0"/>
                    </a:solidFill>
                    <a:latin typeface="楷体" panose="02010609060101010101" pitchFamily="49" charset="-122"/>
                    <a:ea typeface="楷体" panose="02010609060101010101" pitchFamily="49" charset="-122"/>
                    <a:cs typeface="楷体" panose="02010609060101010101" pitchFamily="49" charset="-122"/>
                  </a:rPr>
                  <a:t> </a:t>
                </a:r>
                <a:r>
                  <a:rPr lang="zh-CN" sz="2200" dirty="0">
                    <a:latin typeface="楷体" panose="02010609060101010101" pitchFamily="49" charset="-122"/>
                    <a:ea typeface="楷体" panose="02010609060101010101" pitchFamily="49" charset="-122"/>
                    <a:cs typeface="楷体" panose="02010609060101010101" pitchFamily="49" charset="-122"/>
                  </a:rPr>
                  <a:t>容易证明，参数空间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𝛩</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1</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𝛩</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2</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𝛩</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𝑀</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 上存在一个零概率集合 C，在 C 之外，对于所有的 X，有下式成立：</a:t>
                </a: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sz="2200" dirty="0">
                    <a:latin typeface="楷体" panose="02010609060101010101" pitchFamily="49" charset="-122"/>
                    <a:ea typeface="楷体" panose="02010609060101010101" pitchFamily="49" charset="-122"/>
                    <a:cs typeface="楷体" panose="02010609060101010101" pitchFamily="49" charset="-122"/>
                  </a:rPr>
                  <a:t>在一个固定的训练集和参数空间Θ上，所有满足 h(Θ,X)=k 的 X 构成的集合是一个超矩形单元。对于所有 h(Θ,X)只有有限的K个这种超矩阵单元，记作</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𝑆</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1</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𝑆</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𝐾</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。若{X : h(Θ, X)=k}=</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𝑆</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𝑘</m:t>
                        </m:r>
                      </m:sub>
                    </m:sSub>
                  </m:oMath>
                </a14:m>
                <a:r>
                  <a:rPr lang="zh-CN" altLang="en-US" sz="2200" dirty="0">
                    <a:latin typeface="Cambria Math" panose="02040503050406030204" pitchFamily="18" charset="0"/>
                    <a:ea typeface="楷体" panose="02010609060101010101" pitchFamily="49" charset="-122"/>
                    <a:cs typeface="Cambria Math" panose="02040503050406030204" pitchFamily="18" charset="0"/>
                  </a:rPr>
                  <a:t>，</a:t>
                </a:r>
                <a:r>
                  <a:rPr lang="zh-CN" sz="2200" dirty="0">
                    <a:latin typeface="楷体" panose="02010609060101010101" pitchFamily="49" charset="-122"/>
                    <a:ea typeface="楷体" panose="02010609060101010101" pitchFamily="49" charset="-122"/>
                    <a:cs typeface="楷体" panose="02010609060101010101" pitchFamily="49" charset="-122"/>
                  </a:rPr>
                  <a:t>此时则定义ϕ(Θ)=k，并令</a:t>
                </a:r>
                <a14:m>
                  <m:oMath xmlns:m="http://schemas.openxmlformats.org/officeDocument/2006/math">
                    <m:r>
                      <a:rPr lang="en-US" altLang="zh-CN" sz="2200" dirty="0">
                        <a:latin typeface="楷体" panose="02010609060101010101" pitchFamily="49" charset="-122"/>
                        <a:ea typeface="楷体" panose="02010609060101010101" pitchFamily="49" charset="-122"/>
                        <a:cs typeface="楷体" panose="02010609060101010101" pitchFamily="49" charset="-122"/>
                      </a:rPr>
                      <m:t> </m:t>
                    </m:r>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sz="2200" dirty="0">
                            <a:latin typeface="楷体" panose="02010609060101010101" pitchFamily="49" charset="-122"/>
                            <a:ea typeface="楷体" panose="02010609060101010101" pitchFamily="49" charset="-122"/>
                            <a:cs typeface="楷体" panose="02010609060101010101" pitchFamily="49" charset="-122"/>
                            <a:sym typeface="+mn-ea"/>
                          </a:rPr>
                          <m:t>𝑁</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𝑘</m:t>
                        </m:r>
                      </m:sub>
                    </m:sSub>
                  </m:oMath>
                </a14:m>
                <a:r>
                  <a:rPr lang="zh-CN" sz="2200" dirty="0">
                    <a:latin typeface="楷体" panose="02010609060101010101" pitchFamily="49" charset="-122"/>
                    <a:ea typeface="楷体" panose="02010609060101010101" pitchFamily="49" charset="-122"/>
                    <a:cs typeface="楷体" panose="02010609060101010101" pitchFamily="49" charset="-122"/>
                  </a:rPr>
                  <a:t>为前 N次试验中 ϕ(Θn) = k 的次数。那么有：</a:t>
                </a: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sz="2200" dirty="0">
                    <a:latin typeface="楷体" panose="02010609060101010101" pitchFamily="49" charset="-122"/>
                    <a:ea typeface="楷体" panose="02010609060101010101" pitchFamily="49" charset="-122"/>
                    <a:cs typeface="楷体" panose="02010609060101010101" pitchFamily="49" charset="-122"/>
                  </a:rPr>
                  <a:t> </a:t>
                </a:r>
                <a:r>
                  <a:rPr lang="en-US" altLang="zh-CN" sz="2200" dirty="0">
                    <a:latin typeface="楷体" panose="02010609060101010101" pitchFamily="49" charset="-122"/>
                    <a:ea typeface="楷体" panose="02010609060101010101" pitchFamily="49" charset="-122"/>
                    <a:cs typeface="楷体" panose="02010609060101010101" pitchFamily="49" charset="-122"/>
                  </a:rPr>
                  <a:t>                       </a:t>
                </a:r>
                <a:r>
                  <a:rPr lang="zh-CN" altLang="en-US" sz="2200" dirty="0">
                    <a:latin typeface="楷体" panose="02010609060101010101" pitchFamily="49" charset="-122"/>
                    <a:ea typeface="楷体" panose="02010609060101010101" pitchFamily="49" charset="-122"/>
                    <a:cs typeface="楷体" panose="02010609060101010101" pitchFamily="49" charset="-122"/>
                  </a:rPr>
                  <a:t>，</a:t>
                </a:r>
                <a:r>
                  <a:rPr lang="zh-CN" sz="2200" dirty="0">
                    <a:latin typeface="楷体" panose="02010609060101010101" pitchFamily="49" charset="-122"/>
                    <a:ea typeface="楷体" panose="02010609060101010101" pitchFamily="49" charset="-122"/>
                    <a:cs typeface="楷体" panose="02010609060101010101" pitchFamily="49" charset="-122"/>
                  </a:rPr>
                  <a:t>再由大数定理可得</a:t>
                </a:r>
                <a:r>
                  <a:rPr lang="en-US" altLang="zh-CN" sz="2200" dirty="0">
                    <a:latin typeface="楷体" panose="02010609060101010101" pitchFamily="49" charset="-122"/>
                    <a:ea typeface="楷体" panose="02010609060101010101" pitchFamily="49" charset="-122"/>
                    <a:cs typeface="楷体" panose="02010609060101010101" pitchFamily="49" charset="-122"/>
                  </a:rPr>
                  <a:t>               会收敛到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𝑃𝑟</m:t>
                        </m:r>
                      </m:e>
                      <m:sub>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𝛩</m:t>
                        </m:r>
                      </m:sub>
                    </m:sSub>
                  </m:oMath>
                </a14:m>
                <a:r>
                  <a:rPr lang="en-US" altLang="zh-CN" sz="2200" dirty="0">
                    <a:latin typeface="楷体" panose="02010609060101010101" pitchFamily="49" charset="-122"/>
                    <a:ea typeface="楷体" panose="02010609060101010101" pitchFamily="49" charset="-122"/>
                    <a:cs typeface="楷体" panose="02010609060101010101" pitchFamily="49" charset="-122"/>
                  </a:rPr>
                  <a:t>(ϕ(Θ)=k)</a:t>
                </a:r>
                <a:endParaRPr lang="en-US" alt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en-US" altLang="zh-CN" sz="2200" dirty="0">
                    <a:latin typeface="楷体" panose="02010609060101010101" pitchFamily="49" charset="-122"/>
                    <a:ea typeface="楷体" panose="02010609060101010101" pitchFamily="49" charset="-122"/>
                    <a:cs typeface="楷体" panose="02010609060101010101" pitchFamily="49" charset="-122"/>
                  </a:rPr>
                  <a:t>对于 k 的某个值，所有集合的并集都不会发生收敛，得到一个概率为零的集合 C，因此在 C 之外有</a:t>
                </a:r>
                <a:endParaRPr lang="en-US" alt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en-US" altLang="zh-CN" sz="2200" dirty="0">
                    <a:latin typeface="楷体" panose="02010609060101010101" pitchFamily="49" charset="-122"/>
                    <a:ea typeface="楷体" panose="02010609060101010101" pitchFamily="49" charset="-122"/>
                    <a:cs typeface="楷体" panose="02010609060101010101" pitchFamily="49" charset="-122"/>
                  </a:rPr>
                  <a:t>上式右边即是</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𝑃𝑟</m:t>
                        </m:r>
                      </m:e>
                      <m:sub>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𝛩</m:t>
                        </m:r>
                      </m:sub>
                    </m:sSub>
                  </m:oMath>
                </a14:m>
                <a:r>
                  <a:rPr lang="en-US" altLang="zh-CN" sz="2200" dirty="0">
                    <a:latin typeface="楷体" panose="02010609060101010101" pitchFamily="49" charset="-122"/>
                    <a:ea typeface="楷体" panose="02010609060101010101" pitchFamily="49" charset="-122"/>
                    <a:cs typeface="楷体" panose="02010609060101010101" pitchFamily="49" charset="-122"/>
                  </a:rPr>
                  <a:t>(h(X, Θ) = k)</a:t>
                </a:r>
                <a:r>
                  <a:rPr lang="zh-CN" altLang="en-US" sz="2200" dirty="0">
                    <a:latin typeface="楷体" panose="02010609060101010101" pitchFamily="49" charset="-122"/>
                    <a:ea typeface="楷体" panose="02010609060101010101" pitchFamily="49" charset="-122"/>
                    <a:cs typeface="楷体" panose="02010609060101010101" pitchFamily="49" charset="-122"/>
                  </a:rPr>
                  <a:t>，定理得证。</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3" name="文本框 2"/>
              <p:cNvSpPr txBox="1">
                <a:spLocks noRot="1" noChangeAspect="1" noMove="1" noResize="1" noEditPoints="1" noAdjustHandles="1" noChangeArrowheads="1" noChangeShapeType="1" noTextEdit="1"/>
              </p:cNvSpPr>
              <p:nvPr/>
            </p:nvSpPr>
            <p:spPr>
              <a:xfrm>
                <a:off x="513080" y="1403350"/>
                <a:ext cx="11332210" cy="4761865"/>
              </a:xfrm>
              <a:prstGeom prst="rect">
                <a:avLst/>
              </a:prstGeom>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3964940" y="1791970"/>
            <a:ext cx="3145790" cy="576580"/>
          </a:xfrm>
          <a:prstGeom prst="rect">
            <a:avLst/>
          </a:prstGeom>
        </p:spPr>
      </p:pic>
      <p:pic>
        <p:nvPicPr>
          <p:cNvPr id="7" name="图片 6"/>
          <p:cNvPicPr>
            <a:picLocks noChangeAspect="1"/>
          </p:cNvPicPr>
          <p:nvPr/>
        </p:nvPicPr>
        <p:blipFill>
          <a:blip r:embed="rId3"/>
          <a:stretch>
            <a:fillRect/>
          </a:stretch>
        </p:blipFill>
        <p:spPr>
          <a:xfrm>
            <a:off x="542925" y="3429000"/>
            <a:ext cx="3352165" cy="579755"/>
          </a:xfrm>
          <a:prstGeom prst="rect">
            <a:avLst/>
          </a:prstGeom>
        </p:spPr>
      </p:pic>
      <p:pic>
        <p:nvPicPr>
          <p:cNvPr id="8" name="图片 7"/>
          <p:cNvPicPr>
            <a:picLocks noChangeAspect="1"/>
          </p:cNvPicPr>
          <p:nvPr/>
        </p:nvPicPr>
        <p:blipFill>
          <a:blip r:embed="rId4"/>
          <a:stretch>
            <a:fillRect/>
          </a:stretch>
        </p:blipFill>
        <p:spPr>
          <a:xfrm>
            <a:off x="6485890" y="3429000"/>
            <a:ext cx="2026285" cy="579120"/>
          </a:xfrm>
          <a:prstGeom prst="rect">
            <a:avLst/>
          </a:prstGeom>
        </p:spPr>
      </p:pic>
      <p:pic>
        <p:nvPicPr>
          <p:cNvPr id="10" name="图片 9"/>
          <p:cNvPicPr>
            <a:picLocks noChangeAspect="1"/>
          </p:cNvPicPr>
          <p:nvPr/>
        </p:nvPicPr>
        <p:blipFill>
          <a:blip r:embed="rId5"/>
          <a:stretch>
            <a:fillRect/>
          </a:stretch>
        </p:blipFill>
        <p:spPr>
          <a:xfrm>
            <a:off x="1793875" y="4445000"/>
            <a:ext cx="4782185" cy="7023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403350"/>
                <a:ext cx="10516870" cy="4761865"/>
              </a:xfrm>
              <a:prstGeom prst="rect">
                <a:avLst/>
              </a:prstGeom>
              <a:noFill/>
            </p:spPr>
            <p:txBody>
              <a:bodyPr wrap="square" rtlCol="0">
                <a:noAutofit/>
              </a:bodyPr>
              <a:lstStyle/>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由定理</a:t>
                </a:r>
                <a:r>
                  <a:rPr lang="en-US" sz="2200" dirty="0">
                    <a:latin typeface="楷体" panose="02010609060101010101" pitchFamily="49" charset="-122"/>
                    <a:ea typeface="楷体" panose="02010609060101010101" pitchFamily="49" charset="-122"/>
                    <a:cs typeface="楷体" panose="02010609060101010101" pitchFamily="49" charset="-122"/>
                  </a:rPr>
                  <a:t>11</a:t>
                </a:r>
                <a:r>
                  <a:rPr sz="2200" dirty="0">
                    <a:latin typeface="楷体" panose="02010609060101010101" pitchFamily="49" charset="-122"/>
                    <a:ea typeface="楷体" panose="02010609060101010101" pitchFamily="49" charset="-122"/>
                    <a:cs typeface="楷体" panose="02010609060101010101" pitchFamily="49" charset="-122"/>
                  </a:rPr>
                  <a:t>.3可知，随着随机森林中树的数量的增加，模型的分类误差上限趋于一个固定值。即随机森林不会随着分类树数目的增加而产生过度拟合的问题，将对未知实例预测提供较好的参考思路和应用性。类似定理</a:t>
                </a:r>
                <a:r>
                  <a:rPr lang="en-US" sz="2200" dirty="0">
                    <a:latin typeface="楷体" panose="02010609060101010101" pitchFamily="49" charset="-122"/>
                    <a:ea typeface="楷体" panose="02010609060101010101" pitchFamily="49" charset="-122"/>
                    <a:cs typeface="楷体" panose="02010609060101010101" pitchFamily="49" charset="-122"/>
                  </a:rPr>
                  <a:t>11</a:t>
                </a:r>
                <a:r>
                  <a:rPr sz="2200" dirty="0">
                    <a:latin typeface="楷体" panose="02010609060101010101" pitchFamily="49" charset="-122"/>
                    <a:ea typeface="楷体" panose="02010609060101010101" pitchFamily="49" charset="-122"/>
                    <a:cs typeface="楷体" panose="02010609060101010101" pitchFamily="49" charset="-122"/>
                  </a:rPr>
                  <a:t>.2，我们将给出随机森林分类误差的一个上界，为叙述方便，我们先给出如下定义：</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给定一组分类器 h(X,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𝛩</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1</m:t>
                        </m:r>
                      </m:sub>
                    </m:sSub>
                  </m:oMath>
                </a14:m>
                <a:r>
                  <a:rPr sz="2200" dirty="0">
                    <a:latin typeface="楷体" panose="02010609060101010101" pitchFamily="49" charset="-122"/>
                    <a:ea typeface="楷体" panose="02010609060101010101" pitchFamily="49" charset="-122"/>
                    <a:cs typeface="楷体" panose="02010609060101010101" pitchFamily="49" charset="-122"/>
                  </a:rPr>
                  <a:t>), h(X,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𝛩</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2</m:t>
                        </m:r>
                      </m:sub>
                    </m:sSub>
                  </m:oMath>
                </a14:m>
                <a:r>
                  <a:rPr sz="2200" dirty="0">
                    <a:latin typeface="楷体" panose="02010609060101010101" pitchFamily="49" charset="-122"/>
                    <a:ea typeface="楷体" panose="02010609060101010101" pitchFamily="49" charset="-122"/>
                    <a:cs typeface="楷体" panose="02010609060101010101" pitchFamily="49" charset="-122"/>
                  </a:rPr>
                  <a:t>)</a:t>
                </a:r>
                <a:r>
                  <a:rPr lang="zh-CN" sz="2200" dirty="0">
                    <a:latin typeface="楷体" panose="02010609060101010101" pitchFamily="49" charset="-122"/>
                    <a:ea typeface="楷体" panose="02010609060101010101" pitchFamily="49" charset="-122"/>
                    <a:cs typeface="楷体" panose="02010609060101010101" pitchFamily="49" charset="-122"/>
                    <a:sym typeface="+mn-ea"/>
                  </a:rPr>
                  <a:t>,… ,</a:t>
                </a:r>
                <a:r>
                  <a:rPr sz="2200" dirty="0">
                    <a:latin typeface="楷体" panose="02010609060101010101" pitchFamily="49" charset="-122"/>
                    <a:ea typeface="楷体" panose="02010609060101010101" pitchFamily="49" charset="-122"/>
                    <a:cs typeface="楷体" panose="02010609060101010101" pitchFamily="49" charset="-122"/>
                  </a:rPr>
                  <a:t>h(X,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𝛩</m:t>
                        </m:r>
                      </m:e>
                      <m:sub>
                        <m:r>
                          <a:rPr lang="zh-CN" sz="2200" dirty="0">
                            <a:latin typeface="楷体" panose="02010609060101010101" pitchFamily="49" charset="-122"/>
                            <a:ea typeface="楷体" panose="02010609060101010101" pitchFamily="49" charset="-122"/>
                            <a:cs typeface="楷体" panose="02010609060101010101" pitchFamily="49" charset="-122"/>
                            <a:sym typeface="+mn-ea"/>
                          </a:rPr>
                          <m:t>𝑀</m:t>
                        </m:r>
                      </m:sub>
                    </m:sSub>
                  </m:oMath>
                </a14:m>
                <a:r>
                  <a:rPr sz="2200" dirty="0">
                    <a:latin typeface="楷体" panose="02010609060101010101" pitchFamily="49" charset="-122"/>
                    <a:ea typeface="楷体" panose="02010609060101010101" pitchFamily="49" charset="-122"/>
                    <a:cs typeface="楷体" panose="02010609060101010101" pitchFamily="49" charset="-122"/>
                  </a:rPr>
                  <a:t>)</a:t>
                </a:r>
                <a:r>
                  <a:rPr lang="zh-CN" sz="2200" dirty="0">
                    <a:latin typeface="楷体" panose="02010609060101010101" pitchFamily="49" charset="-122"/>
                    <a:ea typeface="楷体" panose="02010609060101010101" pitchFamily="49" charset="-122"/>
                    <a:cs typeface="楷体" panose="02010609060101010101" pitchFamily="49" charset="-122"/>
                  </a:rPr>
                  <a:t>，</a:t>
                </a:r>
                <a:r>
                  <a:rPr sz="2200" dirty="0">
                    <a:latin typeface="楷体" panose="02010609060101010101" pitchFamily="49" charset="-122"/>
                    <a:ea typeface="楷体" panose="02010609060101010101" pitchFamily="49" charset="-122"/>
                    <a:cs typeface="楷体" panose="02010609060101010101" pitchFamily="49" charset="-122"/>
                  </a:rPr>
                  <a:t>并使用从随机向量 (X,Y)的分布中随机抽取的训练集，将边际函数定义为</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sz="2200" dirty="0">
                    <a:latin typeface="楷体" panose="02010609060101010101" pitchFamily="49" charset="-122"/>
                    <a:ea typeface="楷体" panose="02010609060101010101" pitchFamily="49" charset="-122"/>
                    <a:cs typeface="楷体" panose="02010609060101010101" pitchFamily="49" charset="-122"/>
                    <a:sym typeface="+mn-ea"/>
                  </a:rPr>
                  <a:t>其中</a:t>
                </a:r>
                <a:r>
                  <a:rPr lang="en-US" altLang="zh-CN" sz="2200" i="1" dirty="0">
                    <a:latin typeface="Times New Roman" panose="02020603050405020304" pitchFamily="18" charset="0"/>
                    <a:ea typeface="楷体" panose="02010609060101010101" pitchFamily="49" charset="-122"/>
                    <a:cs typeface="Times New Roman" panose="02020603050405020304" pitchFamily="18" charset="0"/>
                    <a:sym typeface="+mn-ea"/>
                  </a:rPr>
                  <a:t>I</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rPr>
                  <a:t>是示性函数。</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0" indent="0">
                  <a:buFont typeface="Wingdings" panose="05000000000000000000" pitchFamily="2" charset="2"/>
                  <a:buNone/>
                </a:pP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边际函数衡量的是正确分类在 (X,Y ) 的平均投票数超过任何其他分类的平均投</a:t>
                </a:r>
                <a:r>
                  <a:rPr lang="zh-CN" sz="2200" dirty="0">
                    <a:latin typeface="楷体" panose="02010609060101010101" pitchFamily="49" charset="-122"/>
                    <a:ea typeface="楷体" panose="02010609060101010101" pitchFamily="49" charset="-122"/>
                    <a:cs typeface="楷体" panose="02010609060101010101" pitchFamily="49" charset="-122"/>
                  </a:rPr>
                  <a:t>票</a:t>
                </a:r>
                <a:r>
                  <a:rPr sz="2200" dirty="0">
                    <a:latin typeface="楷体" panose="02010609060101010101" pitchFamily="49" charset="-122"/>
                    <a:ea typeface="楷体" panose="02010609060101010101" pitchFamily="49" charset="-122"/>
                    <a:cs typeface="楷体" panose="02010609060101010101" pitchFamily="49" charset="-122"/>
                  </a:rPr>
                  <a:t>数的程度。差距越大，对分类的信心就越大。</a:t>
                </a:r>
                <a:endParaRPr sz="2200" dirty="0"/>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mc:Choice>
        <mc:Fallback>
          <p:sp>
            <p:nvSpPr>
              <p:cNvPr id="3" name="文本框 2"/>
              <p:cNvSpPr txBox="1">
                <a:spLocks noRot="1" noChangeAspect="1" noMove="1" noResize="1" noEditPoints="1" noAdjustHandles="1" noChangeArrowheads="1" noChangeShapeType="1" noTextEdit="1"/>
              </p:cNvSpPr>
              <p:nvPr/>
            </p:nvSpPr>
            <p:spPr>
              <a:xfrm>
                <a:off x="513080" y="1403350"/>
                <a:ext cx="10516870" cy="4761865"/>
              </a:xfrm>
              <a:prstGeom prst="rect">
                <a:avLst/>
              </a:prstGeom>
              <a:blipFill rotWithShape="1">
                <a:blip r:embed="rId1"/>
                <a:stretch>
                  <a:fillRect b="-69943"/>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2001520" y="3491865"/>
            <a:ext cx="5848350" cy="584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403350"/>
                <a:ext cx="10516870" cy="5015865"/>
              </a:xfrm>
              <a:prstGeom prst="rect">
                <a:avLst/>
              </a:prstGeom>
              <a:noFill/>
            </p:spPr>
            <p:txBody>
              <a:bodyPr wrap="square" rtlCol="0">
                <a:noAutofit/>
              </a:bodyPr>
              <a:lstStyle/>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一般泛化误差由下式给出：</a:t>
                </a:r>
                <a14:m>
                  <m:oMath xmlns:m="http://schemas.openxmlformats.org/officeDocument/2006/math">
                    <m:sSup>
                      <m:sSup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pPr>
                      <m:e>
                        <m:r>
                          <a:rPr sz="2200" dirty="0">
                            <a:latin typeface="楷体" panose="02010609060101010101" pitchFamily="49" charset="-122"/>
                            <a:ea typeface="楷体" panose="02010609060101010101" pitchFamily="49" charset="-122"/>
                            <a:cs typeface="楷体" panose="02010609060101010101" pitchFamily="49" charset="-122"/>
                            <a:sym typeface="+mn-ea"/>
                          </a:rPr>
                          <m:t>𝑃𝐸</m:t>
                        </m:r>
                      </m:e>
                      <m:sup>
                        <m:r>
                          <a:rPr sz="2200" dirty="0">
                            <a:latin typeface="楷体" panose="02010609060101010101" pitchFamily="49" charset="-122"/>
                            <a:ea typeface="楷体" panose="02010609060101010101" pitchFamily="49" charset="-122"/>
                            <a:cs typeface="楷体" panose="02010609060101010101" pitchFamily="49" charset="-122"/>
                            <a:sym typeface="+mn-ea"/>
                          </a:rPr>
                          <m:t>∗</m:t>
                        </m:r>
                      </m:sup>
                    </m:sSup>
                  </m:oMath>
                </a14:m>
                <a:r>
                  <a:rPr sz="2200" dirty="0">
                    <a:latin typeface="楷体" panose="02010609060101010101" pitchFamily="49" charset="-122"/>
                    <a:ea typeface="楷体" panose="02010609060101010101" pitchFamily="49" charset="-122"/>
                    <a:cs typeface="楷体" panose="02010609060101010101" pitchFamily="49" charset="-122"/>
                  </a:rPr>
                  <a:t> = </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𝑃𝑟</m:t>
                        </m:r>
                      </m:e>
                      <m:sub>
                        <m:r>
                          <a:rPr sz="2200" dirty="0">
                            <a:latin typeface="楷体" panose="02010609060101010101" pitchFamily="49" charset="-122"/>
                            <a:ea typeface="楷体" panose="02010609060101010101" pitchFamily="49" charset="-122"/>
                            <a:cs typeface="楷体" panose="02010609060101010101" pitchFamily="49" charset="-122"/>
                            <a:sym typeface="+mn-ea"/>
                          </a:rPr>
                          <m:t>𝑋</m:t>
                        </m:r>
                        <m:r>
                          <a:rPr sz="2200" dirty="0">
                            <a:latin typeface="楷体" panose="02010609060101010101" pitchFamily="49" charset="-122"/>
                            <a:ea typeface="楷体" panose="02010609060101010101" pitchFamily="49" charset="-122"/>
                            <a:cs typeface="楷体" panose="02010609060101010101" pitchFamily="49" charset="-122"/>
                            <a:sym typeface="+mn-ea"/>
                          </a:rPr>
                          <m:t>,</m:t>
                        </m:r>
                        <m:r>
                          <a:rPr sz="2200" dirty="0">
                            <a:latin typeface="楷体" panose="02010609060101010101" pitchFamily="49" charset="-122"/>
                            <a:ea typeface="楷体" panose="02010609060101010101" pitchFamily="49" charset="-122"/>
                            <a:cs typeface="楷体" panose="02010609060101010101" pitchFamily="49" charset="-122"/>
                            <a:sym typeface="+mn-ea"/>
                          </a:rPr>
                          <m:t>𝑌</m:t>
                        </m:r>
                      </m:sub>
                    </m:sSub>
                  </m:oMath>
                </a14:m>
                <a:r>
                  <a:rPr sz="2200" dirty="0">
                    <a:latin typeface="楷体" panose="02010609060101010101" pitchFamily="49" charset="-122"/>
                    <a:ea typeface="楷体" panose="02010609060101010101" pitchFamily="49" charset="-122"/>
                    <a:cs typeface="楷体" panose="02010609060101010101" pitchFamily="49" charset="-122"/>
                  </a:rPr>
                  <a:t> (mg(X, Y ) &lt; 0)</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随机森林的边际函数为</a:t>
                </a:r>
                <a:r>
                  <a:rPr lang="zh-CN" sz="2200" dirty="0">
                    <a:latin typeface="楷体" panose="02010609060101010101" pitchFamily="49" charset="-122"/>
                    <a:ea typeface="楷体" panose="02010609060101010101" pitchFamily="49" charset="-122"/>
                    <a:cs typeface="楷体" panose="02010609060101010101" pitchFamily="49" charset="-122"/>
                  </a:rPr>
                  <a:t>：</a:t>
                </a:r>
                <a:r>
                  <a:rPr sz="2200" dirty="0">
                    <a:latin typeface="楷体" panose="02010609060101010101" pitchFamily="49" charset="-122"/>
                    <a:ea typeface="楷体" panose="02010609060101010101" pitchFamily="49" charset="-122"/>
                    <a:cs typeface="楷体" panose="02010609060101010101" pitchFamily="49" charset="-122"/>
                  </a:rPr>
                  <a:t>mg(X,Y) =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𝑃𝑟</m:t>
                        </m:r>
                      </m:e>
                      <m:sub>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𝛩</m:t>
                        </m:r>
                      </m:sub>
                    </m:sSub>
                  </m:oMath>
                </a14:m>
                <a:r>
                  <a:rPr sz="2200" dirty="0">
                    <a:latin typeface="楷体" panose="02010609060101010101" pitchFamily="49" charset="-122"/>
                    <a:ea typeface="楷体" panose="02010609060101010101" pitchFamily="49" charset="-122"/>
                    <a:cs typeface="楷体" panose="02010609060101010101" pitchFamily="49" charset="-122"/>
                  </a:rPr>
                  <a:t>(h(X,Θ</a:t>
                </a:r>
                <a:r>
                  <a:rPr lang="zh-CN" sz="2200" dirty="0">
                    <a:latin typeface="楷体" panose="02010609060101010101" pitchFamily="49" charset="-122"/>
                    <a:ea typeface="楷体" panose="02010609060101010101" pitchFamily="49" charset="-122"/>
                    <a:cs typeface="楷体" panose="02010609060101010101" pitchFamily="49" charset="-122"/>
                  </a:rPr>
                  <a:t>）</a:t>
                </a:r>
                <a:r>
                  <a:rPr sz="2200" dirty="0">
                    <a:latin typeface="楷体" panose="02010609060101010101" pitchFamily="49" charset="-122"/>
                    <a:ea typeface="楷体" panose="02010609060101010101" pitchFamily="49" charset="-122"/>
                    <a:cs typeface="楷体" panose="02010609060101010101" pitchFamily="49" charset="-122"/>
                  </a:rPr>
                  <a:t>= Y) − </a:t>
                </a:r>
                <a14:m>
                  <m:oMath xmlns:m="http://schemas.openxmlformats.org/officeDocument/2006/math">
                    <m:sSub>
                      <m:sSubPr>
                        <m:ctrlPr>
                          <a:rPr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𝑚𝑎𝑥</m:t>
                        </m:r>
                      </m:e>
                      <m:sub>
                        <m:r>
                          <a:rPr sz="2200" dirty="0">
                            <a:latin typeface="楷体" panose="02010609060101010101" pitchFamily="49" charset="-122"/>
                            <a:ea typeface="楷体" panose="02010609060101010101" pitchFamily="49" charset="-122"/>
                            <a:cs typeface="楷体" panose="02010609060101010101" pitchFamily="49" charset="-122"/>
                            <a:sym typeface="+mn-ea"/>
                          </a:rPr>
                          <m:t>𝑗</m:t>
                        </m:r>
                        <m:r>
                          <a:rPr lang="en-US" sz="2200" dirty="0">
                            <a:latin typeface="Cambria Math" panose="02040503050406030204" pitchFamily="18" charset="0"/>
                            <a:ea typeface="楷体" panose="02010609060101010101" pitchFamily="49" charset="-122"/>
                            <a:cs typeface="Cambria Math" panose="02040503050406030204" pitchFamily="18" charset="0"/>
                            <a:sym typeface="+mn-ea"/>
                          </a:rPr>
                          <m:t>≠</m:t>
                        </m:r>
                        <m:r>
                          <a:rPr sz="2200" dirty="0">
                            <a:latin typeface="楷体" panose="02010609060101010101" pitchFamily="49" charset="-122"/>
                            <a:ea typeface="楷体" panose="02010609060101010101" pitchFamily="49" charset="-122"/>
                            <a:cs typeface="楷体" panose="02010609060101010101" pitchFamily="49" charset="-122"/>
                            <a:sym typeface="+mn-ea"/>
                          </a:rPr>
                          <m:t>𝑌</m:t>
                        </m:r>
                      </m:sub>
                    </m:sSub>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𝑃𝑟</m:t>
                        </m:r>
                      </m:e>
                      <m:sub>
                        <m:r>
                          <a:rPr lang="en-US" altLang="zh-CN" sz="2200" dirty="0">
                            <a:latin typeface="楷体" panose="02010609060101010101" pitchFamily="49" charset="-122"/>
                            <a:ea typeface="楷体" panose="02010609060101010101" pitchFamily="49" charset="-122"/>
                            <a:cs typeface="楷体" panose="02010609060101010101" pitchFamily="49" charset="-122"/>
                            <a:sym typeface="+mn-ea"/>
                          </a:rPr>
                          <m:t>𝛩</m:t>
                        </m:r>
                      </m:sub>
                    </m:sSub>
                  </m:oMath>
                </a14:m>
                <a:r>
                  <a:rPr sz="2200" dirty="0">
                    <a:latin typeface="楷体" panose="02010609060101010101" pitchFamily="49" charset="-122"/>
                    <a:ea typeface="楷体" panose="02010609060101010101" pitchFamily="49" charset="-122"/>
                    <a:cs typeface="楷体" panose="02010609060101010101" pitchFamily="49" charset="-122"/>
                  </a:rPr>
                  <a:t>(h(X,Θ) = j)</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分类器集 h(X,Θ) 的强度定义为：s = </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𝐸</m:t>
                        </m:r>
                      </m:e>
                      <m:sub>
                        <m:r>
                          <a:rPr sz="2200" dirty="0">
                            <a:latin typeface="楷体" panose="02010609060101010101" pitchFamily="49" charset="-122"/>
                            <a:ea typeface="楷体" panose="02010609060101010101" pitchFamily="49" charset="-122"/>
                            <a:cs typeface="楷体" panose="02010609060101010101" pitchFamily="49" charset="-122"/>
                            <a:sym typeface="+mn-ea"/>
                          </a:rPr>
                          <m:t>𝑋</m:t>
                        </m:r>
                        <m:r>
                          <a:rPr sz="2200" dirty="0">
                            <a:latin typeface="楷体" panose="02010609060101010101" pitchFamily="49" charset="-122"/>
                            <a:ea typeface="楷体" panose="02010609060101010101" pitchFamily="49" charset="-122"/>
                            <a:cs typeface="楷体" panose="02010609060101010101" pitchFamily="49" charset="-122"/>
                            <a:sym typeface="+mn-ea"/>
                          </a:rPr>
                          <m:t>,</m:t>
                        </m:r>
                        <m:r>
                          <a:rPr sz="2200" dirty="0">
                            <a:latin typeface="楷体" panose="02010609060101010101" pitchFamily="49" charset="-122"/>
                            <a:ea typeface="楷体" panose="02010609060101010101" pitchFamily="49" charset="-122"/>
                            <a:cs typeface="楷体" panose="02010609060101010101" pitchFamily="49" charset="-122"/>
                            <a:sym typeface="+mn-ea"/>
                          </a:rPr>
                          <m:t>𝑌</m:t>
                        </m:r>
                      </m:sub>
                    </m:sSub>
                  </m:oMath>
                </a14:m>
                <a:r>
                  <a:rPr sz="2200" dirty="0">
                    <a:latin typeface="楷体" panose="02010609060101010101" pitchFamily="49" charset="-122"/>
                    <a:ea typeface="楷体" panose="02010609060101010101" pitchFamily="49" charset="-122"/>
                    <a:cs typeface="楷体" panose="02010609060101010101" pitchFamily="49" charset="-122"/>
                  </a:rPr>
                  <a:t> mg(X,Y)</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不妨设 s ≥ 0，由切比雪夫不等式可得下式成立</a:t>
                </a:r>
                <a:r>
                  <a:rPr lang="zh-CN" sz="2200" dirty="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p>
                      <m:sSup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pPr>
                      <m:e>
                        <m:r>
                          <a:rPr sz="2200" dirty="0">
                            <a:latin typeface="楷体" panose="02010609060101010101" pitchFamily="49" charset="-122"/>
                            <a:ea typeface="楷体" panose="02010609060101010101" pitchFamily="49" charset="-122"/>
                            <a:cs typeface="楷体" panose="02010609060101010101" pitchFamily="49" charset="-122"/>
                            <a:sym typeface="+mn-ea"/>
                          </a:rPr>
                          <m:t>𝑃𝐸</m:t>
                        </m:r>
                      </m:e>
                      <m:sup>
                        <m:r>
                          <a:rPr sz="2200" dirty="0">
                            <a:latin typeface="楷体" panose="02010609060101010101" pitchFamily="49" charset="-122"/>
                            <a:ea typeface="楷体" panose="02010609060101010101" pitchFamily="49" charset="-122"/>
                            <a:cs typeface="楷体" panose="02010609060101010101" pitchFamily="49" charset="-122"/>
                            <a:sym typeface="+mn-ea"/>
                          </a:rPr>
                          <m:t>∗</m:t>
                        </m:r>
                      </m:sup>
                    </m:sSup>
                  </m:oMath>
                </a14:m>
                <a:r>
                  <a:rPr sz="2200" dirty="0">
                    <a:latin typeface="楷体" panose="02010609060101010101" pitchFamily="49" charset="-122"/>
                    <a:ea typeface="楷体" panose="02010609060101010101" pitchFamily="49" charset="-122"/>
                    <a:cs typeface="楷体" panose="02010609060101010101" pitchFamily="49" charset="-122"/>
                    <a:sym typeface="+mn-ea"/>
                  </a:rPr>
                  <a:t> </a:t>
                </a:r>
                <a:r>
                  <a:rPr sz="2200" dirty="0">
                    <a:latin typeface="楷体" panose="02010609060101010101" pitchFamily="49" charset="-122"/>
                    <a:ea typeface="楷体" panose="02010609060101010101" pitchFamily="49" charset="-122"/>
                    <a:cs typeface="楷体" panose="02010609060101010101" pitchFamily="49" charset="-122"/>
                  </a:rPr>
                  <a:t>≤ var(mg)/</a:t>
                </a:r>
                <a14:m>
                  <m:oMath xmlns:m="http://schemas.openxmlformats.org/officeDocument/2006/math">
                    <m:sSup>
                      <m:sSup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pPr>
                      <m:e>
                        <m:r>
                          <a:rPr lang="en-US" sz="2200" i="1" dirty="0">
                            <a:latin typeface="Cambria Math" panose="02040503050406030204" pitchFamily="18" charset="0"/>
                            <a:ea typeface="楷体" panose="02010609060101010101" pitchFamily="49" charset="-122"/>
                            <a:cs typeface="Cambria Math" panose="02040503050406030204" pitchFamily="18" charset="0"/>
                          </a:rPr>
                          <m:t>𝑠</m:t>
                        </m:r>
                      </m:e>
                      <m:sup>
                        <m:r>
                          <a:rPr lang="en-US" sz="2200" i="1" dirty="0">
                            <a:latin typeface="Cambria Math" panose="02040503050406030204" pitchFamily="18" charset="0"/>
                            <a:ea typeface="楷体" panose="02010609060101010101" pitchFamily="49" charset="-122"/>
                            <a:cs typeface="Cambria Math" panose="02040503050406030204" pitchFamily="18" charset="0"/>
                          </a:rPr>
                          <m:t>2</m:t>
                        </m:r>
                      </m:sup>
                    </m:sSup>
                  </m:oMath>
                </a14:m>
                <a:r>
                  <a:rPr lang="en-US" sz="2200" dirty="0">
                    <a:latin typeface="楷体" panose="02010609060101010101" pitchFamily="49" charset="-122"/>
                    <a:ea typeface="楷体" panose="02010609060101010101" pitchFamily="49" charset="-122"/>
                    <a:cs typeface="楷体" panose="02010609060101010101" pitchFamily="49" charset="-122"/>
                  </a:rPr>
                  <a:t>     (6.3.5)</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mg 的方差的一个显式的表达为：</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sz="2200" dirty="0">
                    <a:latin typeface="楷体" panose="02010609060101010101" pitchFamily="49" charset="-122"/>
                    <a:ea typeface="楷体" panose="02010609060101010101" pitchFamily="49" charset="-122"/>
                    <a:cs typeface="楷体" panose="02010609060101010101" pitchFamily="49" charset="-122"/>
                  </a:rPr>
                  <a:t>故</a:t>
                </a: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zh-CN"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原始边际函数定义为：</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sz="2200" dirty="0">
                    <a:latin typeface="楷体" panose="02010609060101010101" pitchFamily="49" charset="-122"/>
                    <a:ea typeface="楷体" panose="02010609060101010101" pitchFamily="49" charset="-122"/>
                    <a:cs typeface="楷体" panose="02010609060101010101" pitchFamily="49" charset="-122"/>
                  </a:rPr>
                  <a:t>因此，mg(X,Y)是 rmg(Θ,X</a:t>
                </a:r>
                <a:r>
                  <a:rPr lang="en-US" sz="2200" dirty="0">
                    <a:latin typeface="楷体" panose="02010609060101010101" pitchFamily="49" charset="-122"/>
                    <a:ea typeface="楷体" panose="02010609060101010101" pitchFamily="49" charset="-122"/>
                    <a:cs typeface="楷体" panose="02010609060101010101" pitchFamily="49" charset="-122"/>
                  </a:rPr>
                  <a:t>,</a:t>
                </a:r>
                <a:r>
                  <a:rPr sz="2200" dirty="0">
                    <a:latin typeface="楷体" panose="02010609060101010101" pitchFamily="49" charset="-122"/>
                    <a:ea typeface="楷体" panose="02010609060101010101" pitchFamily="49" charset="-122"/>
                    <a:cs typeface="楷体" panose="02010609060101010101" pitchFamily="49" charset="-122"/>
                  </a:rPr>
                  <a:t>Y )关于Θ的期望。对于任意函数 f，当Θ</a:t>
                </a:r>
                <a:r>
                  <a:rPr lang="en-US" sz="2200" dirty="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p>
                      <m:sSup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pPr>
                      <m:e>
                        <m:r>
                          <a:rPr sz="2200" dirty="0">
                            <a:latin typeface="楷体" panose="02010609060101010101" pitchFamily="49" charset="-122"/>
                            <a:ea typeface="楷体" panose="02010609060101010101" pitchFamily="49" charset="-122"/>
                            <a:cs typeface="楷体" panose="02010609060101010101" pitchFamily="49" charset="-122"/>
                            <a:sym typeface="+mn-ea"/>
                          </a:rPr>
                          <m:t>𝛩</m:t>
                        </m:r>
                      </m:e>
                      <m:sup>
                        <m:r>
                          <a:rPr lang="en-US" sz="2200" i="1" dirty="0">
                            <a:latin typeface="Cambria Math" panose="02040503050406030204" pitchFamily="18" charset="0"/>
                            <a:ea typeface="楷体" panose="02010609060101010101" pitchFamily="49" charset="-122"/>
                            <a:cs typeface="Cambria Math" panose="02040503050406030204" pitchFamily="18" charset="0"/>
                          </a:rPr>
                          <m:t>’</m:t>
                        </m:r>
                      </m:sup>
                    </m:sSup>
                  </m:oMath>
                </a14:m>
                <a:r>
                  <a:rPr sz="2200" dirty="0">
                    <a:latin typeface="楷体" panose="02010609060101010101" pitchFamily="49" charset="-122"/>
                    <a:ea typeface="楷体" panose="02010609060101010101" pitchFamily="49" charset="-122"/>
                    <a:cs typeface="楷体" panose="02010609060101010101" pitchFamily="49" charset="-122"/>
                  </a:rPr>
                  <a:t> 独立同分布时，有下式成立</a:t>
                </a:r>
                <a:r>
                  <a:rPr lang="en-US" sz="2200" dirty="0">
                    <a:latin typeface="楷体" panose="02010609060101010101" pitchFamily="49" charset="-122"/>
                    <a:ea typeface="楷体" panose="02010609060101010101" pitchFamily="49" charset="-122"/>
                    <a:cs typeface="楷体" panose="02010609060101010101" pitchFamily="49" charset="-122"/>
                  </a:rPr>
                  <a:t>:                    </a:t>
                </a:r>
                <a:endParaRPr 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en-US" sz="2200" dirty="0">
                    <a:latin typeface="楷体" panose="02010609060101010101" pitchFamily="49" charset="-122"/>
                    <a:ea typeface="楷体" panose="02010609060101010101" pitchFamily="49" charset="-122"/>
                    <a:cs typeface="楷体" panose="02010609060101010101" pitchFamily="49" charset="-122"/>
                  </a:rPr>
                  <a:t>即有</a:t>
                </a:r>
                <a:endParaRPr 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14:m>
                  <m:oMath xmlns:m="http://schemas.openxmlformats.org/officeDocument/2006/math">
                    <m:sSup>
                      <m:sSup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pPr>
                      <m:e>
                        <m:r>
                          <a:rPr lang="en-US" sz="2200" dirty="0">
                            <a:latin typeface="楷体" panose="02010609060101010101" pitchFamily="49" charset="-122"/>
                            <a:ea typeface="楷体" panose="02010609060101010101" pitchFamily="49" charset="-122"/>
                            <a:cs typeface="楷体" panose="02010609060101010101" pitchFamily="49" charset="-122"/>
                            <a:sym typeface="+mn-ea"/>
                          </a:rPr>
                          <m:t>𝑚𝑔</m:t>
                        </m:r>
                        <m:r>
                          <a:rPr lang="en-US" sz="2200" dirty="0">
                            <a:latin typeface="楷体" panose="02010609060101010101" pitchFamily="49" charset="-122"/>
                            <a:ea typeface="楷体" panose="02010609060101010101" pitchFamily="49" charset="-122"/>
                            <a:cs typeface="楷体" panose="02010609060101010101" pitchFamily="49" charset="-122"/>
                            <a:sym typeface="+mn-ea"/>
                          </a:rPr>
                          <m:t>(</m:t>
                        </m:r>
                        <m:r>
                          <a:rPr lang="en-US" sz="2200" dirty="0">
                            <a:latin typeface="楷体" panose="02010609060101010101" pitchFamily="49" charset="-122"/>
                            <a:ea typeface="楷体" panose="02010609060101010101" pitchFamily="49" charset="-122"/>
                            <a:cs typeface="楷体" panose="02010609060101010101" pitchFamily="49" charset="-122"/>
                            <a:sym typeface="+mn-ea"/>
                          </a:rPr>
                          <m:t>𝑋</m:t>
                        </m:r>
                        <m:r>
                          <a:rPr lang="en-US" sz="2200" dirty="0">
                            <a:latin typeface="楷体" panose="02010609060101010101" pitchFamily="49" charset="-122"/>
                            <a:ea typeface="楷体" panose="02010609060101010101" pitchFamily="49" charset="-122"/>
                            <a:cs typeface="楷体" panose="02010609060101010101" pitchFamily="49" charset="-122"/>
                            <a:sym typeface="+mn-ea"/>
                          </a:rPr>
                          <m:t>, </m:t>
                        </m:r>
                        <m:r>
                          <a:rPr lang="en-US" sz="2200" dirty="0">
                            <a:latin typeface="楷体" panose="02010609060101010101" pitchFamily="49" charset="-122"/>
                            <a:ea typeface="楷体" panose="02010609060101010101" pitchFamily="49" charset="-122"/>
                            <a:cs typeface="楷体" panose="02010609060101010101" pitchFamily="49" charset="-122"/>
                            <a:sym typeface="+mn-ea"/>
                          </a:rPr>
                          <m:t>𝑌</m:t>
                        </m:r>
                        <m:r>
                          <a:rPr lang="en-US" sz="2200" dirty="0">
                            <a:latin typeface="楷体" panose="02010609060101010101" pitchFamily="49" charset="-122"/>
                            <a:ea typeface="楷体" panose="02010609060101010101" pitchFamily="49" charset="-122"/>
                            <a:cs typeface="楷体" panose="02010609060101010101" pitchFamily="49" charset="-122"/>
                            <a:sym typeface="+mn-ea"/>
                          </a:rPr>
                          <m:t> )</m:t>
                        </m:r>
                      </m:e>
                      <m:sup>
                        <m:r>
                          <a:rPr sz="2200" dirty="0">
                            <a:latin typeface="楷体" panose="02010609060101010101" pitchFamily="49" charset="-122"/>
                            <a:ea typeface="楷体" panose="02010609060101010101" pitchFamily="49" charset="-122"/>
                            <a:cs typeface="楷体" panose="02010609060101010101" pitchFamily="49" charset="-122"/>
                            <a:sym typeface="+mn-ea"/>
                          </a:rPr>
                          <m:t>2</m:t>
                        </m:r>
                      </m:sup>
                    </m:sSup>
                  </m:oMath>
                </a14:m>
                <a:r>
                  <a:rPr lang="en-US" sz="2200" dirty="0">
                    <a:latin typeface="楷体" panose="02010609060101010101" pitchFamily="49" charset="-122"/>
                    <a:ea typeface="楷体" panose="02010609060101010101" pitchFamily="49" charset="-122"/>
                    <a:cs typeface="楷体" panose="02010609060101010101" pitchFamily="49" charset="-122"/>
                  </a:rPr>
                  <a:t> = </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cs typeface="楷体" panose="02010609060101010101" pitchFamily="49" charset="-122"/>
                            <a:sym typeface="+mn-ea"/>
                          </a:rPr>
                          <m:t>𝐸</m:t>
                        </m:r>
                      </m:e>
                      <m:sub>
                        <m:r>
                          <a:rPr lang="en-US" sz="2200" dirty="0">
                            <a:latin typeface="楷体" panose="02010609060101010101" pitchFamily="49" charset="-122"/>
                            <a:ea typeface="楷体" panose="02010609060101010101" pitchFamily="49" charset="-122"/>
                            <a:cs typeface="楷体" panose="02010609060101010101" pitchFamily="49" charset="-122"/>
                            <a:sym typeface="+mn-ea"/>
                          </a:rPr>
                          <m:t>𝛩</m:t>
                        </m:r>
                        <m:r>
                          <a:rPr lang="en-US" sz="2200" dirty="0">
                            <a:latin typeface="楷体" panose="02010609060101010101" pitchFamily="49" charset="-122"/>
                            <a:ea typeface="楷体" panose="02010609060101010101" pitchFamily="49" charset="-122"/>
                            <a:cs typeface="楷体" panose="02010609060101010101" pitchFamily="49" charset="-122"/>
                            <a:sym typeface="+mn-ea"/>
                          </a:rPr>
                          <m:t>,</m:t>
                        </m:r>
                        <m:r>
                          <a:rPr lang="en-US" sz="2200" dirty="0">
                            <a:latin typeface="楷体" panose="02010609060101010101" pitchFamily="49" charset="-122"/>
                            <a:ea typeface="楷体" panose="02010609060101010101" pitchFamily="49" charset="-122"/>
                            <a:cs typeface="楷体" panose="02010609060101010101" pitchFamily="49" charset="-122"/>
                            <a:sym typeface="+mn-ea"/>
                          </a:rPr>
                          <m:t>𝛩</m:t>
                        </m:r>
                        <m:r>
                          <a:rPr lang="en-US" sz="2200" dirty="0">
                            <a:latin typeface="楷体" panose="02010609060101010101" pitchFamily="49" charset="-122"/>
                            <a:ea typeface="楷体" panose="02010609060101010101" pitchFamily="49" charset="-122"/>
                            <a:cs typeface="楷体" panose="02010609060101010101" pitchFamily="49" charset="-122"/>
                            <a:sym typeface="+mn-ea"/>
                          </a:rPr>
                          <m:t>′</m:t>
                        </m:r>
                      </m:sub>
                    </m:sSub>
                  </m:oMath>
                </a14:m>
                <a:r>
                  <a:rPr lang="en-US" sz="2200" dirty="0">
                    <a:latin typeface="楷体" panose="02010609060101010101" pitchFamily="49" charset="-122"/>
                    <a:ea typeface="楷体" panose="02010609060101010101" pitchFamily="49" charset="-122"/>
                    <a:cs typeface="楷体" panose="02010609060101010101" pitchFamily="49" charset="-122"/>
                  </a:rPr>
                  <a:t>rmg(Θ, X, Y )rmg(Θ′, X, Y )                (11.3.6)  </a:t>
                </a: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mc:Choice>
        <mc:Fallback>
          <p:sp>
            <p:nvSpPr>
              <p:cNvPr id="3" name="文本框 2"/>
              <p:cNvSpPr txBox="1">
                <a:spLocks noRot="1" noChangeAspect="1" noMove="1" noResize="1" noEditPoints="1" noAdjustHandles="1" noChangeArrowheads="1" noChangeShapeType="1" noTextEdit="1"/>
              </p:cNvSpPr>
              <p:nvPr/>
            </p:nvSpPr>
            <p:spPr>
              <a:xfrm>
                <a:off x="513080" y="1403350"/>
                <a:ext cx="10516870" cy="5015865"/>
              </a:xfrm>
              <a:prstGeom prst="rect">
                <a:avLst/>
              </a:prstGeom>
              <a:blipFill rotWithShape="1">
                <a:blip r:embed="rId1"/>
                <a:stretch>
                  <a:fillRect b="-50095"/>
                </a:stretch>
              </a:blipFill>
            </p:spPr>
            <p:txBody>
              <a:bodyPr/>
              <a:lstStyle/>
              <a:p>
                <a:r>
                  <a:rPr lang="zh-CN" altLang="en-US">
                    <a:noFill/>
                  </a:rPr>
                  <a:t> </a:t>
                </a:r>
              </a:p>
            </p:txBody>
          </p:sp>
        </mc:Fallback>
      </mc:AlternateContent>
      <p:pic>
        <p:nvPicPr>
          <p:cNvPr id="5" name="图片 4"/>
          <p:cNvPicPr>
            <a:picLocks noChangeAspect="1"/>
          </p:cNvPicPr>
          <p:nvPr/>
        </p:nvPicPr>
        <p:blipFill>
          <a:blip r:embed="rId2"/>
          <a:stretch>
            <a:fillRect/>
          </a:stretch>
        </p:blipFill>
        <p:spPr>
          <a:xfrm>
            <a:off x="4575810" y="3485515"/>
            <a:ext cx="3345180" cy="399415"/>
          </a:xfrm>
          <a:prstGeom prst="rect">
            <a:avLst/>
          </a:prstGeom>
        </p:spPr>
      </p:pic>
      <p:pic>
        <p:nvPicPr>
          <p:cNvPr id="6" name="图片 5"/>
          <p:cNvPicPr>
            <a:picLocks noChangeAspect="1"/>
          </p:cNvPicPr>
          <p:nvPr/>
        </p:nvPicPr>
        <p:blipFill>
          <a:blip r:embed="rId3"/>
          <a:stretch>
            <a:fillRect/>
          </a:stretch>
        </p:blipFill>
        <p:spPr>
          <a:xfrm>
            <a:off x="2260600" y="4010025"/>
            <a:ext cx="5243195" cy="748030"/>
          </a:xfrm>
          <a:prstGeom prst="rect">
            <a:avLst/>
          </a:prstGeom>
        </p:spPr>
      </p:pic>
      <p:pic>
        <p:nvPicPr>
          <p:cNvPr id="7" name="图片 6"/>
          <p:cNvPicPr>
            <a:picLocks noChangeAspect="1"/>
          </p:cNvPicPr>
          <p:nvPr/>
        </p:nvPicPr>
        <p:blipFill>
          <a:blip r:embed="rId4"/>
          <a:stretch>
            <a:fillRect/>
          </a:stretch>
        </p:blipFill>
        <p:spPr>
          <a:xfrm>
            <a:off x="3300095" y="4758055"/>
            <a:ext cx="5591175" cy="447675"/>
          </a:xfrm>
          <a:prstGeom prst="rect">
            <a:avLst/>
          </a:prstGeom>
        </p:spPr>
      </p:pic>
      <p:pic>
        <p:nvPicPr>
          <p:cNvPr id="9" name="图片 8"/>
          <p:cNvPicPr>
            <a:picLocks noChangeAspect="1"/>
          </p:cNvPicPr>
          <p:nvPr/>
        </p:nvPicPr>
        <p:blipFill>
          <a:blip r:embed="rId5"/>
          <a:stretch>
            <a:fillRect/>
          </a:stretch>
        </p:blipFill>
        <p:spPr>
          <a:xfrm>
            <a:off x="3022600" y="5537835"/>
            <a:ext cx="2782570" cy="337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513080" y="1403350"/>
            <a:ext cx="10516870" cy="4761865"/>
          </a:xfrm>
          <a:prstGeom prst="rect">
            <a:avLst/>
          </a:prstGeom>
          <a:noFill/>
        </p:spPr>
        <p:txBody>
          <a:bodyPr wrap="square" rtlCol="0">
            <a:noAutofit/>
          </a:bodyPr>
          <a:lstStyle/>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p:sp>
        <p:nvSpPr>
          <p:cNvPr id="5" name="文本框 4"/>
          <p:cNvSpPr txBox="1"/>
          <p:nvPr>
            <p:custDataLst>
              <p:tags r:id="rId1"/>
            </p:custDataLst>
          </p:nvPr>
        </p:nvSpPr>
        <p:spPr>
          <a:xfrm>
            <a:off x="640080" y="1530350"/>
            <a:ext cx="10516870" cy="4761865"/>
          </a:xfrm>
          <a:prstGeom prst="rect">
            <a:avLst/>
          </a:prstGeom>
          <a:noFill/>
        </p:spPr>
        <p:txBody>
          <a:bodyPr wrap="square" rtlCol="0">
            <a:noAutofit/>
          </a:bodyPr>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p:sp>
        <p:nvSpPr>
          <p:cNvPr id="6" name="文本框 5"/>
          <p:cNvSpPr txBox="1"/>
          <p:nvPr>
            <p:custDataLst>
              <p:tags r:id="rId2"/>
            </p:custDataLst>
          </p:nvPr>
        </p:nvSpPr>
        <p:spPr>
          <a:xfrm>
            <a:off x="694690" y="1403350"/>
            <a:ext cx="8095615" cy="4761865"/>
          </a:xfrm>
          <a:prstGeom prst="rect">
            <a:avLst/>
          </a:prstGeom>
          <a:noFill/>
        </p:spPr>
        <p:txBody>
          <a:bodyPr wrap="square" rtlCol="0">
            <a:noAutofit/>
          </a:bodyPr>
          <a:lstStyle/>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a:p>
            <a:pPr marL="0" indent="0">
              <a:buFont typeface="Wingdings" panose="05000000000000000000" pitchFamily="2" charset="2"/>
              <a:buNone/>
            </a:pPr>
            <a:endParaRPr lang="en-US" altLang="zh-CN" sz="2200" dirty="0"/>
          </a:p>
        </p:txBody>
      </p:sp>
      <p:pic>
        <p:nvPicPr>
          <p:cNvPr id="8" name="图片 7"/>
          <p:cNvPicPr>
            <a:picLocks noChangeAspect="1"/>
          </p:cNvPicPr>
          <p:nvPr/>
        </p:nvPicPr>
        <p:blipFill>
          <a:blip r:embed="rId3"/>
          <a:stretch>
            <a:fillRect/>
          </a:stretch>
        </p:blipFill>
        <p:spPr>
          <a:xfrm>
            <a:off x="2489200" y="5182870"/>
            <a:ext cx="6382385" cy="977900"/>
          </a:xfrm>
          <a:prstGeom prst="rect">
            <a:avLst/>
          </a:prstGeom>
        </p:spPr>
      </p:pic>
      <p:sp>
        <p:nvSpPr>
          <p:cNvPr id="9" name="文本框 8"/>
          <p:cNvSpPr txBox="1"/>
          <p:nvPr/>
        </p:nvSpPr>
        <p:spPr>
          <a:xfrm>
            <a:off x="9035415" y="4093845"/>
            <a:ext cx="2730500" cy="1445260"/>
          </a:xfrm>
          <a:prstGeom prst="rect">
            <a:avLst/>
          </a:prstGeom>
          <a:noFill/>
        </p:spPr>
        <p:txBody>
          <a:bodyPr wrap="square" rtlCol="0">
            <a:spAutoFit/>
          </a:bodyPr>
          <a:p>
            <a:r>
              <a:rPr lang="zh-CN" altLang="en-US" sz="2200">
                <a:latin typeface="楷体" panose="02010609060101010101" pitchFamily="49" charset="-122"/>
                <a:ea typeface="楷体" panose="02010609060101010101" pitchFamily="49" charset="-122"/>
                <a:cs typeface="楷体" panose="02010609060101010101" pitchFamily="49" charset="-122"/>
              </a:rPr>
              <a:t>由式 (</a:t>
            </a:r>
            <a:r>
              <a:rPr lang="en-US" altLang="zh-CN" sz="2200">
                <a:latin typeface="楷体" panose="02010609060101010101" pitchFamily="49" charset="-122"/>
                <a:ea typeface="楷体" panose="02010609060101010101" pitchFamily="49" charset="-122"/>
                <a:cs typeface="楷体" panose="02010609060101010101" pitchFamily="49" charset="-122"/>
              </a:rPr>
              <a:t>11</a:t>
            </a:r>
            <a:r>
              <a:rPr lang="zh-CN" altLang="en-US" sz="2200">
                <a:latin typeface="楷体" panose="02010609060101010101" pitchFamily="49" charset="-122"/>
                <a:ea typeface="楷体" panose="02010609060101010101" pitchFamily="49" charset="-122"/>
                <a:cs typeface="楷体" panose="02010609060101010101" pitchFamily="49" charset="-122"/>
              </a:rPr>
              <a:t>.3.7) 及 (</a:t>
            </a:r>
            <a:r>
              <a:rPr lang="en-US" altLang="zh-CN" sz="2200">
                <a:latin typeface="楷体" panose="02010609060101010101" pitchFamily="49" charset="-122"/>
                <a:ea typeface="楷体" panose="02010609060101010101" pitchFamily="49" charset="-122"/>
                <a:cs typeface="楷体" panose="02010609060101010101" pitchFamily="49" charset="-122"/>
              </a:rPr>
              <a:t>11</a:t>
            </a:r>
            <a:r>
              <a:rPr lang="zh-CN" altLang="en-US" sz="2200">
                <a:latin typeface="楷体" panose="02010609060101010101" pitchFamily="49" charset="-122"/>
                <a:ea typeface="楷体" panose="02010609060101010101" pitchFamily="49" charset="-122"/>
                <a:cs typeface="楷体" panose="02010609060101010101" pitchFamily="49" charset="-122"/>
              </a:rPr>
              <a:t>.3.8) 可得到随机森林分类误差的上界</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custDataLst>
              <p:tags r:id="rId4"/>
            </p:custDataLst>
          </p:nvPr>
        </p:nvPicPr>
        <p:blipFill>
          <a:blip r:embed="rId5"/>
          <a:stretch>
            <a:fillRect/>
          </a:stretch>
        </p:blipFill>
        <p:spPr>
          <a:xfrm>
            <a:off x="289560" y="1303655"/>
            <a:ext cx="8086725" cy="4010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425893"/>
            <a:ext cx="3774123" cy="611148"/>
            <a:chOff x="0" y="-528500"/>
            <a:chExt cx="3773444" cy="611357"/>
          </a:xfrm>
        </p:grpSpPr>
        <p:sp>
          <p:nvSpPr>
            <p:cNvPr id="16395" name="矩形 12"/>
            <p:cNvSpPr>
              <a:spLocks noChangeArrowheads="1"/>
            </p:cNvSpPr>
            <p:nvPr/>
          </p:nvSpPr>
          <p:spPr bwMode="auto">
            <a:xfrm>
              <a:off x="0" y="-52850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092639" y="-439888"/>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2655093"/>
            <a:ext cx="35750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385050" y="3249302"/>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二、基本概况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50" y="3855085"/>
            <a:ext cx="35750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三、基本理论</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5050" y="4460580"/>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四、实践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30282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5993" y="720075"/>
            <a:ext cx="304101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分类树基本理论</a:t>
            </a:r>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1047750" y="1476375"/>
            <a:ext cx="9041130" cy="2427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bldLst>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95506" y="3856861"/>
            <a:ext cx="4775193"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实践</a:t>
            </a:r>
            <a:r>
              <a:rPr lang="en-US" altLang="zh-CN" sz="4000" b="1" dirty="0">
                <a:solidFill>
                  <a:schemeClr val="bg2">
                    <a:lumMod val="50000"/>
                  </a:schemeClr>
                </a:solidFill>
                <a:latin typeface="+mn-lt"/>
                <a:cs typeface="Times New Roman" panose="02020603050405020304" pitchFamily="18" charset="0"/>
              </a:rPr>
              <a:t>        </a:t>
            </a:r>
            <a:endParaRPr lang="en-US" altLang="zh-CN" sz="4000" b="1" dirty="0">
              <a:solidFill>
                <a:schemeClr val="bg2">
                  <a:lumMod val="50000"/>
                </a:schemeClr>
              </a:solidFill>
              <a:latin typeface="+mn-lt"/>
              <a:cs typeface="Times New Roman" panose="02020603050405020304" pitchFamily="18" charset="0"/>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sym typeface="+mn-ea"/>
              </a:rPr>
              <a:t> code practice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9230" y="1212850"/>
            <a:ext cx="11906250" cy="4736465"/>
          </a:xfrm>
          <a:prstGeom prst="rect">
            <a:avLst/>
          </a:prstGeom>
          <a:noFill/>
        </p:spPr>
        <p:txBody>
          <a:bodyPr wrap="square" rtlCol="0">
            <a:noAutofit/>
          </a:bodyPr>
          <a:lstStyle/>
          <a:p>
            <a:pPr marL="0" indent="0">
              <a:buFont typeface="Wingdings" panose="05000000000000000000" pitchFamily="2" charset="2"/>
              <a:buNone/>
            </a:pPr>
            <a:r>
              <a:rPr lang="zh-CN" sz="1800" dirty="0">
                <a:latin typeface="楷体" panose="02010609060101010101" pitchFamily="49" charset="-122"/>
                <a:ea typeface="楷体" panose="02010609060101010101" pitchFamily="49" charset="-122"/>
              </a:rPr>
              <a:t>本文将应用随机森林来预测网络文章信息传播热度和文章热度的分类问题。R语言中常用的随机森林工具包是 randomForest 包，这个包在 R 语言的核心安装包中自带，所以我们不需要手动安装它。以下是使用 iris 数据集进行随机森林分类的R 语言代码</a:t>
            </a:r>
            <a:r>
              <a:rPr lang="en-US" altLang="zh-CN" sz="1800" dirty="0">
                <a:latin typeface="楷体" panose="02010609060101010101" pitchFamily="49" charset="-122"/>
                <a:ea typeface="楷体" panose="02010609060101010101" pitchFamily="49" charset="-122"/>
              </a:rPr>
              <a:t>:</a:t>
            </a:r>
            <a:endParaRPr lang="en-US" altLang="zh-CN" sz="1800" dirty="0">
              <a:latin typeface="楷体" panose="02010609060101010101" pitchFamily="49" charset="-122"/>
              <a:ea typeface="楷体" panose="02010609060101010101" pitchFamily="49" charset="-122"/>
            </a:endParaRPr>
          </a:p>
        </p:txBody>
      </p:sp>
      <p:sp>
        <p:nvSpPr>
          <p:cNvPr id="2" name="文本框 1"/>
          <p:cNvSpPr txBox="1"/>
          <p:nvPr/>
        </p:nvSpPr>
        <p:spPr>
          <a:xfrm>
            <a:off x="443865" y="730250"/>
            <a:ext cx="10516235" cy="583565"/>
          </a:xfrm>
          <a:prstGeom prst="rect">
            <a:avLst/>
          </a:prstGeom>
          <a:noFill/>
        </p:spPr>
        <p:txBody>
          <a:bodyPr wrap="square" rtlCol="0">
            <a:spAutoFit/>
          </a:bodyPr>
          <a:p>
            <a:pPr algn="ctr"/>
            <a:r>
              <a:rPr lang="en-US" altLang="zh-CN" sz="3200" b="1">
                <a:solidFill>
                  <a:srgbClr val="C00000"/>
                </a:solidFill>
                <a:latin typeface="楷体" panose="02010609060101010101" pitchFamily="49" charset="-122"/>
                <a:ea typeface="楷体" panose="02010609060101010101" pitchFamily="49" charset="-122"/>
              </a:rPr>
              <a:t>R</a:t>
            </a:r>
            <a:r>
              <a:rPr lang="zh-CN" altLang="en-US" sz="3200" b="1">
                <a:solidFill>
                  <a:srgbClr val="C00000"/>
                </a:solidFill>
                <a:latin typeface="楷体" panose="02010609060101010101" pitchFamily="49" charset="-122"/>
                <a:ea typeface="楷体" panose="02010609060101010101" pitchFamily="49" charset="-122"/>
              </a:rPr>
              <a:t>语言实践</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rcRect r="26" b="1317"/>
          <a:stretch>
            <a:fillRect/>
          </a:stretch>
        </p:blipFill>
        <p:spPr>
          <a:xfrm>
            <a:off x="2060575" y="2029460"/>
            <a:ext cx="7517765" cy="4425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5300" y="1442720"/>
            <a:ext cx="10761345" cy="4736465"/>
          </a:xfrm>
          <a:prstGeom prst="rect">
            <a:avLst/>
          </a:prstGeom>
          <a:noFill/>
        </p:spPr>
        <p:txBody>
          <a:bodyPr wrap="square" rtlCol="0">
            <a:noAutofit/>
          </a:bodyPr>
          <a:lstStyle/>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342900" indent="-342900">
              <a:buFont typeface="Wingdings" panose="05000000000000000000" charset="0"/>
              <a:buChar char="Ø"/>
            </a:pPr>
            <a:r>
              <a:rPr sz="2200" b="1" dirty="0">
                <a:latin typeface="楷体" panose="02010609060101010101" pitchFamily="49" charset="-122"/>
                <a:ea typeface="楷体" panose="02010609060101010101" pitchFamily="49" charset="-122"/>
              </a:rPr>
              <a:t>Python 随机森林包</a:t>
            </a:r>
            <a:endParaRPr sz="2200" b="1"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r>
              <a:rPr sz="2200" dirty="0">
                <a:latin typeface="楷体" panose="02010609060101010101" pitchFamily="49" charset="-122"/>
                <a:ea typeface="楷体" panose="02010609060101010101" pitchFamily="49" charset="-122"/>
              </a:rPr>
              <a:t>在 Python 的编辑器中，我们可以通过导入 sklearn 模块中</a:t>
            </a:r>
            <a:r>
              <a:rPr lang="zh-CN" sz="2200" dirty="0">
                <a:latin typeface="楷体" panose="02010609060101010101" pitchFamily="49" charset="-122"/>
                <a:ea typeface="楷体" panose="02010609060101010101" pitchFamily="49" charset="-122"/>
              </a:rPr>
              <a:t>的</a:t>
            </a:r>
            <a:r>
              <a:rPr lang="en-US" altLang="zh-CN"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RandomForest</a:t>
            </a:r>
            <a:r>
              <a:rPr lang="en-US"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Classifier 和 RandomForestRegressor 来创建随机森林实例，其中，RandomForest</a:t>
            </a:r>
            <a:r>
              <a:rPr lang="en-US" sz="2200" dirty="0">
                <a:latin typeface="楷体" panose="02010609060101010101" pitchFamily="49" charset="-122"/>
                <a:ea typeface="楷体" panose="02010609060101010101" pitchFamily="49" charset="-122"/>
              </a:rPr>
              <a:t> </a:t>
            </a:r>
            <a:r>
              <a:rPr sz="2200" dirty="0">
                <a:latin typeface="楷体" panose="02010609060101010101" pitchFamily="49" charset="-122"/>
                <a:ea typeface="楷体" panose="02010609060101010101" pitchFamily="49" charset="-122"/>
              </a:rPr>
              <a:t>Classifier 用于分类任务，RandomForestRegressor 用于回归任务。导入代码如下</a:t>
            </a:r>
            <a:r>
              <a:rPr lang="zh-CN" sz="2200" dirty="0">
                <a:latin typeface="楷体" panose="02010609060101010101" pitchFamily="49" charset="-122"/>
                <a:ea typeface="楷体" panose="02010609060101010101" pitchFamily="49" charset="-122"/>
              </a:rPr>
              <a:t>：</a:t>
            </a:r>
            <a:endParaRPr lang="zh-CN"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a:p>
            <a:pPr marL="0" indent="0">
              <a:buFont typeface="Wingdings" panose="05000000000000000000" charset="0"/>
              <a:buNone/>
            </a:pPr>
            <a:endParaRPr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a:blip r:embed="rId1"/>
          <a:stretch>
            <a:fillRect/>
          </a:stretch>
        </p:blipFill>
        <p:spPr>
          <a:xfrm>
            <a:off x="424180" y="3724910"/>
            <a:ext cx="10832465" cy="7327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5300" y="69786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a:t>
            </a:r>
            <a:r>
              <a:rPr sz="2400" b="1">
                <a:solidFill>
                  <a:srgbClr val="C00000"/>
                </a:solidFill>
                <a:latin typeface="楷体" panose="02010609060101010101" pitchFamily="49" charset="-122"/>
                <a:ea typeface="楷体" panose="02010609060101010101" pitchFamily="49" charset="-122"/>
              </a:rPr>
              <a:t>Python 语言实践</a:t>
            </a:r>
            <a:endParaRPr sz="24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588010" y="697865"/>
            <a:ext cx="7943850" cy="4810125"/>
          </a:xfrm>
          <a:prstGeom prst="rect">
            <a:avLst/>
          </a:prstGeom>
        </p:spPr>
      </p:pic>
      <p:pic>
        <p:nvPicPr>
          <p:cNvPr id="5" name="图片 4"/>
          <p:cNvPicPr>
            <a:picLocks noChangeAspect="1"/>
          </p:cNvPicPr>
          <p:nvPr>
            <p:custDataLst>
              <p:tags r:id="rId3"/>
            </p:custDataLst>
          </p:nvPr>
        </p:nvPicPr>
        <p:blipFill>
          <a:blip r:embed="rId4"/>
          <a:srcRect t="11879" b="11212"/>
          <a:stretch>
            <a:fillRect/>
          </a:stretch>
        </p:blipFill>
        <p:spPr>
          <a:xfrm>
            <a:off x="759460" y="5363210"/>
            <a:ext cx="7772400" cy="805815"/>
          </a:xfrm>
          <a:prstGeom prst="rect">
            <a:avLst/>
          </a:prstGeom>
        </p:spPr>
      </p:pic>
      <p:sp>
        <p:nvSpPr>
          <p:cNvPr id="6" name="文本框 5"/>
          <p:cNvSpPr txBox="1"/>
          <p:nvPr/>
        </p:nvSpPr>
        <p:spPr>
          <a:xfrm>
            <a:off x="8802370" y="1884680"/>
            <a:ext cx="3314065" cy="3345815"/>
          </a:xfrm>
          <a:prstGeom prst="rect">
            <a:avLst/>
          </a:prstGeom>
          <a:noFill/>
        </p:spPr>
        <p:txBody>
          <a:bodyPr wrap="square" rtlCol="0" anchor="t">
            <a:noAutofit/>
          </a:bodyPr>
          <a:p>
            <a:r>
              <a:rPr lang="zh-CN" altLang="en-US">
                <a:latin typeface="楷体" panose="02010609060101010101" pitchFamily="49" charset="-122"/>
                <a:ea typeface="楷体" panose="02010609060101010101" pitchFamily="49" charset="-122"/>
                <a:cs typeface="楷体" panose="02010609060101010101" pitchFamily="49" charset="-122"/>
              </a:rPr>
              <a:t>在这个例子中，我们使用随机森林算法对波士顿房价数据集进行回归分析，均方误差</a:t>
            </a:r>
            <a:r>
              <a:rPr lang="en-US" altLang="zh-CN">
                <a:latin typeface="楷体" panose="02010609060101010101" pitchFamily="49" charset="-122"/>
                <a:ea typeface="楷体" panose="02010609060101010101" pitchFamily="49" charset="-122"/>
                <a:cs typeface="楷体" panose="02010609060101010101" pitchFamily="49" charset="-122"/>
              </a:rPr>
              <a:t>wei</a:t>
            </a:r>
            <a:r>
              <a:rPr lang="zh-CN" altLang="en-US">
                <a:latin typeface="楷体" panose="02010609060101010101" pitchFamily="49" charset="-122"/>
                <a:ea typeface="楷体" panose="02010609060101010101" pitchFamily="49" charset="-122"/>
                <a:cs typeface="楷体" panose="02010609060101010101" pitchFamily="49" charset="-122"/>
              </a:rPr>
              <a:t>9.35，意味着随机森林算法在测试集上的平均预测误差的平方为 9.35，即每个房价预测结果的平均偏差为约 3.05 美元的平方。总的来说，均方误差越小，代表模型的预测精度越高。但需要注意的是MSE 的大小也受到数据本身的影响，因此 MSE 的大小并不能完全反映模型的好坏</a:t>
            </a:r>
            <a:endParaRPr lang="zh-CN" altLang="en-US">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5300" y="832485"/>
            <a:ext cx="10516235" cy="583565"/>
          </a:xfrm>
          <a:prstGeom prst="rect">
            <a:avLst/>
          </a:prstGeom>
          <a:noFill/>
        </p:spPr>
        <p:txBody>
          <a:bodyPr wrap="square" rtlCol="0">
            <a:spAutoFit/>
          </a:bodyPr>
          <a:p>
            <a:pPr algn="ctr"/>
            <a:r>
              <a:rPr sz="3200" b="1">
                <a:solidFill>
                  <a:srgbClr val="C00000"/>
                </a:solidFill>
                <a:latin typeface="楷体" panose="02010609060101010101" pitchFamily="49" charset="-122"/>
                <a:ea typeface="楷体" panose="02010609060101010101" pitchFamily="49" charset="-122"/>
              </a:rPr>
              <a:t> Python 语言实践</a:t>
            </a:r>
            <a:endParaRPr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rcRect r="5000" b="22629"/>
          <a:stretch>
            <a:fillRect/>
          </a:stretch>
        </p:blipFill>
        <p:spPr>
          <a:xfrm>
            <a:off x="62230" y="699770"/>
            <a:ext cx="7528560" cy="4222750"/>
          </a:xfrm>
          <a:prstGeom prst="rect">
            <a:avLst/>
          </a:prstGeom>
        </p:spPr>
      </p:pic>
      <p:sp>
        <p:nvSpPr>
          <p:cNvPr id="5" name="文本框 4"/>
          <p:cNvSpPr txBox="1"/>
          <p:nvPr/>
        </p:nvSpPr>
        <p:spPr>
          <a:xfrm>
            <a:off x="447040" y="5052695"/>
            <a:ext cx="6758940" cy="1198880"/>
          </a:xfrm>
          <a:prstGeom prst="rect">
            <a:avLst/>
          </a:prstGeom>
          <a:noFill/>
        </p:spPr>
        <p:txBody>
          <a:bodyPr wrap="square" rtlCol="0" anchor="t">
            <a:spAutoFit/>
          </a:bodyPr>
          <a:p>
            <a:r>
              <a:rPr lang="zh-CN" altLang="en-US">
                <a:latin typeface="楷体" panose="02010609060101010101" pitchFamily="49" charset="-122"/>
                <a:ea typeface="楷体" panose="02010609060101010101" pitchFamily="49" charset="-122"/>
                <a:cs typeface="楷体" panose="02010609060101010101" pitchFamily="49" charset="-122"/>
              </a:rPr>
              <a:t>图 </a:t>
            </a:r>
            <a:r>
              <a:rPr lang="en-US" altLang="zh-CN">
                <a:latin typeface="楷体" panose="02010609060101010101" pitchFamily="49" charset="-122"/>
                <a:ea typeface="楷体" panose="02010609060101010101" pitchFamily="49" charset="-122"/>
                <a:cs typeface="楷体" panose="02010609060101010101" pitchFamily="49" charset="-122"/>
              </a:rPr>
              <a:t>11</a:t>
            </a:r>
            <a:r>
              <a:rPr lang="zh-CN" altLang="en-US">
                <a:latin typeface="楷体" panose="02010609060101010101" pitchFamily="49" charset="-122"/>
                <a:ea typeface="楷体" panose="02010609060101010101" pitchFamily="49" charset="-122"/>
                <a:cs typeface="楷体" panose="02010609060101010101" pitchFamily="49" charset="-122"/>
              </a:rPr>
              <a:t>.1 展示了每个特征对预测目标的贡献度，可以帮助我们了解哪些特征是最重要的。在本例中，我们可以看到，房间数 RM 和低收入人群比例 LSTAT 这两个特征的重要性最高，说明它们对于房价的预测起到了最大的作用。</a:t>
            </a:r>
            <a:endParaRPr lang="zh-CN" altLang="en-US">
              <a:latin typeface="楷体" panose="02010609060101010101" pitchFamily="49" charset="-122"/>
              <a:ea typeface="楷体" panose="02010609060101010101" pitchFamily="49" charset="-122"/>
              <a:cs typeface="楷体" panose="02010609060101010101" pitchFamily="49" charset="-122"/>
            </a:endParaRPr>
          </a:p>
        </p:txBody>
      </p:sp>
      <p:pic>
        <p:nvPicPr>
          <p:cNvPr id="6" name="图片 5"/>
          <p:cNvPicPr>
            <a:picLocks noChangeAspect="1"/>
          </p:cNvPicPr>
          <p:nvPr>
            <p:custDataLst>
              <p:tags r:id="rId3"/>
            </p:custDataLst>
          </p:nvPr>
        </p:nvPicPr>
        <p:blipFill>
          <a:blip r:embed="rId4"/>
          <a:stretch>
            <a:fillRect/>
          </a:stretch>
        </p:blipFill>
        <p:spPr>
          <a:xfrm>
            <a:off x="7289165" y="1261110"/>
            <a:ext cx="4740275" cy="3100070"/>
          </a:xfrm>
          <a:prstGeom prst="rect">
            <a:avLst/>
          </a:prstGeom>
        </p:spPr>
      </p:pic>
      <p:sp>
        <p:nvSpPr>
          <p:cNvPr id="7" name="文本框 6"/>
          <p:cNvSpPr txBox="1"/>
          <p:nvPr/>
        </p:nvSpPr>
        <p:spPr>
          <a:xfrm>
            <a:off x="6610985" y="4434840"/>
            <a:ext cx="6096000" cy="368300"/>
          </a:xfrm>
          <a:prstGeom prst="rect">
            <a:avLst/>
          </a:prstGeom>
          <a:noFill/>
        </p:spPr>
        <p:txBody>
          <a:bodyPr wrap="square" rtlCol="0" anchor="t">
            <a:spAutoFit/>
          </a:bodyPr>
          <a:p>
            <a:pPr algn="ctr"/>
            <a:r>
              <a:rPr lang="zh-CN" altLang="en-US">
                <a:latin typeface="楷体" panose="02010609060101010101" pitchFamily="49" charset="-122"/>
                <a:ea typeface="楷体" panose="02010609060101010101" pitchFamily="49" charset="-122"/>
                <a:cs typeface="楷体" panose="02010609060101010101" pitchFamily="49" charset="-122"/>
              </a:rPr>
              <a:t>图 11.1 特征重要性柱状图</a:t>
            </a:r>
            <a:endParaRPr lang="zh-CN" altLang="en-US">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t="34129" r="876"/>
          <a:stretch>
            <a:fillRect/>
          </a:stretch>
        </p:blipFill>
        <p:spPr>
          <a:xfrm>
            <a:off x="4624705" y="667385"/>
            <a:ext cx="6826885" cy="2050415"/>
          </a:xfrm>
          <a:prstGeom prst="rect">
            <a:avLst/>
          </a:prstGeom>
        </p:spPr>
      </p:pic>
      <p:pic>
        <p:nvPicPr>
          <p:cNvPr id="3" name="图片 2"/>
          <p:cNvPicPr>
            <a:picLocks noChangeAspect="1"/>
          </p:cNvPicPr>
          <p:nvPr>
            <p:custDataLst>
              <p:tags r:id="rId3"/>
            </p:custDataLst>
          </p:nvPr>
        </p:nvPicPr>
        <p:blipFill>
          <a:blip r:embed="rId4"/>
          <a:srcRect t="49025" r="-1714"/>
          <a:stretch>
            <a:fillRect/>
          </a:stretch>
        </p:blipFill>
        <p:spPr>
          <a:xfrm>
            <a:off x="4565015" y="4798060"/>
            <a:ext cx="7063105" cy="2199640"/>
          </a:xfrm>
          <a:prstGeom prst="rect">
            <a:avLst/>
          </a:prstGeom>
        </p:spPr>
      </p:pic>
      <p:pic>
        <p:nvPicPr>
          <p:cNvPr id="4" name="图片 3"/>
          <p:cNvPicPr>
            <a:picLocks noChangeAspect="1"/>
          </p:cNvPicPr>
          <p:nvPr>
            <p:custDataLst>
              <p:tags r:id="rId5"/>
            </p:custDataLst>
          </p:nvPr>
        </p:nvPicPr>
        <p:blipFill>
          <a:blip r:embed="rId4"/>
          <a:srcRect t="2906" r="654" b="51245"/>
          <a:stretch>
            <a:fillRect/>
          </a:stretch>
        </p:blipFill>
        <p:spPr>
          <a:xfrm>
            <a:off x="4565015" y="2623820"/>
            <a:ext cx="6886575" cy="2174240"/>
          </a:xfrm>
          <a:prstGeom prst="rect">
            <a:avLst/>
          </a:prstGeom>
        </p:spPr>
      </p:pic>
      <p:sp>
        <p:nvSpPr>
          <p:cNvPr id="5" name="文本框 4"/>
          <p:cNvSpPr txBox="1"/>
          <p:nvPr/>
        </p:nvSpPr>
        <p:spPr>
          <a:xfrm>
            <a:off x="500380" y="1050290"/>
            <a:ext cx="3665220" cy="842645"/>
          </a:xfrm>
          <a:prstGeom prst="rect">
            <a:avLst/>
          </a:prstGeom>
          <a:noFill/>
        </p:spPr>
        <p:txBody>
          <a:bodyPr wrap="square" rtlCol="0" anchor="t">
            <a:noAutofit/>
          </a:bodyPr>
          <a:p>
            <a:r>
              <a:rPr lang="zh-CN" altLang="en-US"/>
              <a:t>分类树实现：以下是使用 Scikit-learn 自带的红酒质量数据集进行随机森林分类的 Python 代码：</a:t>
            </a:r>
            <a:endParaRPr lang="zh-CN" altLang="en-US"/>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67707" y="4010582"/>
            <a:ext cx="5689604"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r>
              <a:rPr lang="en-US" altLang="zh-CN" sz="3200" b="1" dirty="0">
                <a:solidFill>
                  <a:schemeClr val="bg2">
                    <a:lumMod val="50000"/>
                  </a:schemeClr>
                </a:solidFill>
                <a:latin typeface="+mn-lt"/>
                <a:cs typeface="Times New Roman" panose="02020603050405020304" pitchFamily="18" charset="0"/>
              </a:rPr>
              <a:t>  </a:t>
            </a:r>
            <a:endParaRPr lang="en-US" altLang="zh-CN" sz="3200" b="1" dirty="0">
              <a:solidFill>
                <a:schemeClr val="bg2">
                  <a:lumMod val="50000"/>
                </a:schemeClr>
              </a:solidFill>
              <a:latin typeface="+mn-lt"/>
              <a:cs typeface="Times New Roman" panose="02020603050405020304" pitchFamily="18" charset="0"/>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Abstract </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830" y="1091565"/>
            <a:ext cx="11262995" cy="5300345"/>
          </a:xfrm>
          <a:prstGeom prst="rect">
            <a:avLst/>
          </a:prstGeom>
          <a:noFill/>
        </p:spPr>
        <p:txBody>
          <a:bodyPr wrap="square" rtlCol="0">
            <a:noAutofit/>
          </a:bodyPr>
          <a:lstStyle/>
          <a:p>
            <a:pPr algn="l">
              <a:lnSpc>
                <a:spcPts val="3600"/>
              </a:lnSpc>
              <a:spcAft>
                <a:spcPts val="1200"/>
              </a:spcAft>
            </a:pPr>
            <a:r>
              <a:rPr lang="en-US" sz="2400" dirty="0">
                <a:latin typeface="Times New Roman" panose="02020603050405020304" pitchFamily="18" charset="0"/>
                <a:ea typeface="楷体" panose="02010609060101010101" pitchFamily="49" charset="-122"/>
                <a:cs typeface="Times New Roman" panose="02020603050405020304" pitchFamily="18" charset="0"/>
              </a:rPr>
              <a:t>        </a:t>
            </a:r>
            <a:r>
              <a:rPr sz="2200" dirty="0">
                <a:latin typeface="Times New Roman" panose="02020603050405020304" pitchFamily="18" charset="0"/>
                <a:ea typeface="楷体" panose="02010609060101010101" pitchFamily="49" charset="-122"/>
                <a:cs typeface="Times New Roman" panose="02020603050405020304" pitchFamily="18" charset="0"/>
              </a:rPr>
              <a:t>为了克服单一统计模型（单一棵树）稳定性差（方差大）的缺陷，集成学习方法得到了广泛的研究和发展。所谓</a:t>
            </a:r>
            <a:r>
              <a:rPr sz="2200" b="1" dirty="0">
                <a:latin typeface="Times New Roman" panose="02020603050405020304" pitchFamily="18" charset="0"/>
                <a:ea typeface="楷体" panose="02010609060101010101" pitchFamily="49" charset="-122"/>
                <a:cs typeface="Times New Roman" panose="02020603050405020304" pitchFamily="18" charset="0"/>
              </a:rPr>
              <a:t>集成学习</a:t>
            </a:r>
            <a:r>
              <a:rPr sz="2200" dirty="0">
                <a:latin typeface="Times New Roman" panose="02020603050405020304" pitchFamily="18" charset="0"/>
                <a:ea typeface="楷体" panose="02010609060101010101" pitchFamily="49" charset="-122"/>
                <a:cs typeface="Times New Roman" panose="02020603050405020304" pitchFamily="18" charset="0"/>
              </a:rPr>
              <a:t>，就是指分类（回归）器的集成。集成学习通过构建并结合多个弱学习器来完成学习任务，一般的方法是先产生一组个体学习器，再用某种策略将它们结合起来，常见的结合策略有：平均法、投票法和学习法等。例如Bagging方法利用 Bootstrap 方法（有放回抽样）对训练集进行抽样，得到一系列新的训练集，对每个训练集都构建一棵树，最后通过平均法、投票法组合所有预测器得到最终的预测模型。</a:t>
            </a:r>
            <a:endParaRPr sz="2200" dirty="0">
              <a:latin typeface="Times New Roman" panose="02020603050405020304" pitchFamily="18" charset="0"/>
              <a:ea typeface="楷体" panose="02010609060101010101" pitchFamily="49" charset="-122"/>
              <a:cs typeface="Times New Roman" panose="02020603050405020304" pitchFamily="18" charset="0"/>
            </a:endParaRPr>
          </a:p>
          <a:p>
            <a:pPr algn="l">
              <a:lnSpc>
                <a:spcPts val="3600"/>
              </a:lnSpc>
              <a:spcAft>
                <a:spcPts val="1200"/>
              </a:spcAft>
            </a:pPr>
            <a:r>
              <a:rPr sz="2200" dirty="0">
                <a:latin typeface="Times New Roman" panose="02020603050405020304" pitchFamily="18" charset="0"/>
                <a:ea typeface="楷体" panose="02010609060101010101" pitchFamily="49" charset="-122"/>
                <a:cs typeface="Times New Roman" panose="02020603050405020304" pitchFamily="18" charset="0"/>
              </a:rPr>
              <a:t> </a:t>
            </a:r>
            <a:r>
              <a:rPr lang="en-US" sz="2200" dirty="0">
                <a:latin typeface="Times New Roman" panose="02020603050405020304" pitchFamily="18" charset="0"/>
                <a:ea typeface="楷体" panose="02010609060101010101" pitchFamily="49" charset="-122"/>
                <a:cs typeface="Times New Roman" panose="02020603050405020304" pitchFamily="18" charset="0"/>
              </a:rPr>
              <a:t>      后来，为了克服单棵树的缺陷及降低每次 Bootstrap 抽样之间的相关性，Breiman </a:t>
            </a:r>
            <a:r>
              <a:rPr sz="2200" dirty="0">
                <a:latin typeface="Times New Roman" panose="02020603050405020304" pitchFamily="18" charset="0"/>
                <a:ea typeface="楷体" panose="02010609060101010101" pitchFamily="49" charset="-122"/>
                <a:cs typeface="Times New Roman" panose="02020603050405020304" pitchFamily="18" charset="0"/>
              </a:rPr>
              <a:t> 综合以往集成学习的优缺点提出了一种新的集成学习方法——</a:t>
            </a:r>
            <a:r>
              <a:rPr sz="2200" b="1" dirty="0">
                <a:latin typeface="Times New Roman" panose="02020603050405020304" pitchFamily="18" charset="0"/>
                <a:ea typeface="楷体" panose="02010609060101010101" pitchFamily="49" charset="-122"/>
                <a:cs typeface="Times New Roman" panose="02020603050405020304" pitchFamily="18" charset="0"/>
              </a:rPr>
              <a:t>随机森林（Random Forests）</a:t>
            </a:r>
            <a:r>
              <a:rPr sz="2200" dirty="0">
                <a:latin typeface="Times New Roman" panose="02020603050405020304" pitchFamily="18" charset="0"/>
                <a:ea typeface="楷体" panose="02010609060101010101" pitchFamily="49" charset="-122"/>
                <a:cs typeface="Times New Roman" panose="02020603050405020304" pitchFamily="18" charset="0"/>
              </a:rPr>
              <a:t>。接下来我们将详细介绍随机森林的基本思想、算法步骤及变量重要性评价等内容</a:t>
            </a:r>
            <a:r>
              <a:rPr lang="zh-CN" sz="2200" dirty="0">
                <a:latin typeface="Times New Roman" panose="02020603050405020304" pitchFamily="18" charset="0"/>
                <a:ea typeface="楷体" panose="02010609060101010101" pitchFamily="49" charset="-122"/>
                <a:cs typeface="Times New Roman" panose="02020603050405020304" pitchFamily="18" charset="0"/>
              </a:rPr>
              <a:t>。</a:t>
            </a:r>
            <a:endParaRPr lang="zh-CN" sz="22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39099" y="3958977"/>
            <a:ext cx="7068457"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8000" b="1" dirty="0">
                <a:solidFill>
                  <a:schemeClr val="accent3"/>
                </a:solidFill>
                <a:latin typeface="楷体" panose="02010609060101010101" pitchFamily="49" charset="-122"/>
                <a:ea typeface="楷体" panose="02010609060101010101" pitchFamily="49" charset="-122"/>
              </a:rPr>
              <a:t>基本概况</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Basic situation</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69265" y="1470660"/>
                <a:ext cx="11045190" cy="4820920"/>
              </a:xfrm>
              <a:prstGeom prst="rect">
                <a:avLst/>
              </a:prstGeom>
              <a:noFill/>
            </p:spPr>
            <p:txBody>
              <a:bodyPr wrap="square" rtlCol="0">
                <a:noAutofit/>
              </a:bodyPr>
              <a:lstStyle/>
              <a:p>
                <a:pPr marL="0" indent="0">
                  <a:lnSpc>
                    <a:spcPts val="4400"/>
                  </a:lnSpc>
                  <a:spcAft>
                    <a:spcPts val="1200"/>
                  </a:spcAft>
                  <a:buFont typeface="Wingdings" panose="05000000000000000000" pitchFamily="2" charset="2"/>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Bagging 是 Bootstrap Aggregating 的缩写。</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ts val="4400"/>
                  </a:lnSpc>
                  <a:spcAft>
                    <a:spcPts val="1200"/>
                  </a:spcAft>
                  <a:buFont typeface="Wingdings" panose="05000000000000000000" pitchFamily="2" charset="2"/>
                  <a:buNone/>
                </a:pP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特别的，我们考虑每个预测器都是决策树模型的 Bagging 算法。在 Bagging 算法中, 我们注意到在对训练</a:t>
                </a:r>
                <a14:m>
                  <m:oMath xmlns:m="http://schemas.openxmlformats.org/officeDocument/2006/math">
                    <m:r>
                      <a:rPr lang="en-US" altLang="zh-CN" sz="2200" dirty="0">
                        <a:latin typeface="Times New Roman" panose="02020603050405020304" pitchFamily="18" charset="0"/>
                        <a:ea typeface="楷体" panose="02010609060101010101" pitchFamily="49" charset="-122"/>
                        <a:cs typeface="Times New Roman" panose="02020603050405020304" pitchFamily="18" charset="0"/>
                      </a:rPr>
                      <m:t>集</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𝑁</m:t>
                        </m:r>
                      </m:e>
                      <m:sub>
                        <m:r>
                          <a:rPr lang="en-US" altLang="zh-CN" sz="2200" i="1">
                            <a:latin typeface="Cambria Math" panose="02040503050406030204" pitchFamily="18" charset="0"/>
                            <a:ea typeface="MS Mincho" charset="0"/>
                            <a:cs typeface="Cambria Math" panose="02040503050406030204" pitchFamily="18" charset="0"/>
                          </a:rPr>
                          <m:t>0</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MS Mincho" charset="0"/>
                            <a:cs typeface="Cambria Math" panose="02040503050406030204" pitchFamily="18" charset="0"/>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MS Mincho" charset="0"/>
                            <a:cs typeface="Cambria Math" panose="02040503050406030204" pitchFamily="18" charset="0"/>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 xmlns:m="http://schemas.openxmlformats.org/officeDocument/2006/math">
                    <m:r>
                      <a:rPr lang="zh-CN" altLang="en-US" sz="2200">
                        <a:latin typeface="Cambria Math" panose="02040503050406030204" pitchFamily="18" charset="0"/>
                        <a:ea typeface="MS Mincho" charset="0"/>
                        <a:cs typeface="Cambria Math" panose="02040503050406030204" pitchFamily="18" charset="0"/>
                        <a:sym typeface="+mn-ea"/>
                      </a:rPr>
                      <m:t>……</m:t>
                    </m:r>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进行 Bootstrap 抽样（样本量为 n ）以获得新的训练集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𝑁</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𝑚</m:t>
                        </m:r>
                      </m:sub>
                    </m:sSub>
                  </m:oMath>
                </a14:m>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 m = 1, 2, · · · , M} 时，鉴于 Bootstrap抽样的性质, 可以证明新训练集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dirty="0">
                            <a:latin typeface="Cambria Math" panose="02040503050406030204" pitchFamily="18" charset="0"/>
                            <a:ea typeface="楷体" panose="02010609060101010101" pitchFamily="49" charset="-122"/>
                            <a:cs typeface="Cambria Math" panose="02040503050406030204" pitchFamily="18" charset="0"/>
                          </a:rPr>
                          <m:t>𝑇</m:t>
                        </m:r>
                      </m:e>
                      <m:sub>
                        <m:r>
                          <a:rPr lang="en-US" altLang="zh-CN" sz="2200" i="1" dirty="0">
                            <a:latin typeface="Cambria Math" panose="02040503050406030204" pitchFamily="18" charset="0"/>
                            <a:ea typeface="楷体" panose="02010609060101010101" pitchFamily="49" charset="-122"/>
                            <a:cs typeface="Cambria Math" panose="02040503050406030204" pitchFamily="18" charset="0"/>
                          </a:rPr>
                          <m:t>𝑏</m:t>
                        </m:r>
                      </m:sub>
                    </m:sSub>
                  </m:oMath>
                </a14:m>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 大约只包含原训练集</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𝑁</m:t>
                        </m:r>
                      </m:e>
                      <m:sub>
                        <m:r>
                          <a:rPr lang="en-US" altLang="zh-CN" sz="2200" i="1">
                            <a:latin typeface="Cambria Math" panose="02040503050406030204" pitchFamily="18" charset="0"/>
                            <a:ea typeface="MS Mincho" charset="0"/>
                            <a:cs typeface="Cambria Math" panose="02040503050406030204" pitchFamily="18" charset="0"/>
                          </a:rPr>
                          <m:t>0</m:t>
                        </m:r>
                      </m:sub>
                    </m:sSub>
                  </m:oMath>
                </a14:m>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 的三分之一。（因为</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 这些未被使用的观测值称为此树的</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袋外观测值</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（Out</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Of-Bag, OOB）。袋外观测值构成的集合称为</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袋外示例</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69265" y="1470660"/>
                <a:ext cx="11045190" cy="4820920"/>
              </a:xfrm>
              <a:prstGeom prst="rect">
                <a:avLst/>
              </a:prstGeom>
              <a:blipFill rotWithShape="1">
                <a:blip r:embed="rId1"/>
                <a:stretch>
                  <a:fillRect/>
                </a:stretch>
              </a:blipFill>
            </p:spPr>
            <p:txBody>
              <a:bodyPr/>
              <a:lstStyle/>
              <a:p>
                <a:r>
                  <a:rPr lang="zh-CN" altLang="en-US">
                    <a:noFill/>
                  </a:rPr>
                  <a:t> </a:t>
                </a:r>
              </a:p>
            </p:txBody>
          </p:sp>
        </mc:Fallback>
      </mc:AlternateContent>
      <p:sp>
        <p:nvSpPr>
          <p:cNvPr id="3" name="矩形 2"/>
          <p:cNvSpPr/>
          <p:nvPr/>
        </p:nvSpPr>
        <p:spPr>
          <a:xfrm>
            <a:off x="4149725" y="842010"/>
            <a:ext cx="3892550" cy="526415"/>
          </a:xfrm>
          <a:prstGeom prst="rect">
            <a:avLst/>
          </a:prstGeom>
        </p:spPr>
        <p:txBody>
          <a:bodyPr wrap="square">
            <a:noAutofit/>
          </a:bodyPr>
          <a:lstStyle/>
          <a:p>
            <a:r>
              <a:rPr lang="en-US" altLang="zh-CN"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rPr>
              <a:t>Bagging</a:t>
            </a:r>
            <a:endParaRPr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632460" y="689610"/>
            <a:ext cx="309880" cy="460375"/>
          </a:xfrm>
          <a:prstGeom prst="rect">
            <a:avLst/>
          </a:prstGeom>
          <a:noFill/>
        </p:spPr>
        <p:txBody>
          <a:bodyPr wrap="none" rtlCol="0" anchor="t">
            <a:spAutoFit/>
          </a:bodyPr>
          <a:p>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5" name="图片 4"/>
          <p:cNvPicPr>
            <a:picLocks noChangeAspect="1"/>
          </p:cNvPicPr>
          <p:nvPr/>
        </p:nvPicPr>
        <p:blipFill>
          <a:blip r:embed="rId2"/>
          <a:stretch>
            <a:fillRect/>
          </a:stretch>
        </p:blipFill>
        <p:spPr>
          <a:xfrm>
            <a:off x="6353175" y="3893820"/>
            <a:ext cx="2914650" cy="660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265" y="1470660"/>
            <a:ext cx="11045190" cy="4820920"/>
          </a:xfrm>
          <a:prstGeom prst="rect">
            <a:avLst/>
          </a:prstGeom>
          <a:noFill/>
        </p:spPr>
        <p:txBody>
          <a:bodyPr wrap="square" rtlCol="0">
            <a:noAutofit/>
          </a:bodyPr>
          <a:lstStyle/>
          <a:p>
            <a:pPr marL="0" indent="0">
              <a:lnSpc>
                <a:spcPts val="4400"/>
              </a:lnSpc>
              <a:spcAft>
                <a:spcPts val="1200"/>
              </a:spcAft>
              <a:buFont typeface="Wingdings" panose="05000000000000000000" pitchFamily="2" charset="2"/>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可以将袋外示例作为对应训练集生成的树的测试集来评估训练的结果, 即可以用所有将第 i 个观测值作为 OOB 的树来预测第 i 个观测值的响应值。这样便会生成约M/3个对第 i 个观测值的预测。我们可以对这些预测响应值求平均（回归情况下）或执行多数投票（分类情况下，已得到第 i 个观测值的一个 OOB 预测。用这种方法可以求出每个观测值的 OOB 预测, 根据这些就可以计算总体的 OOB 均方误差（对回归问题）或分类误差（对分类问题)。由此得到的 OOB 误差是对 Bagging 模型测试误差的有效估计。我们将应用 OOB 误差来评估随机森林变量的重要性。</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149725" y="842010"/>
            <a:ext cx="3892550" cy="526415"/>
          </a:xfrm>
          <a:prstGeom prst="rect">
            <a:avLst/>
          </a:prstGeom>
        </p:spPr>
        <p:txBody>
          <a:bodyPr wrap="square">
            <a:noAutofit/>
          </a:bodyPr>
          <a:lstStyle/>
          <a:p>
            <a:r>
              <a:rPr lang="en-US" altLang="zh-CN"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rPr>
              <a:t>Bagging</a:t>
            </a:r>
            <a:endParaRPr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632460" y="689610"/>
            <a:ext cx="309880" cy="460375"/>
          </a:xfrm>
          <a:prstGeom prst="rect">
            <a:avLst/>
          </a:prstGeom>
          <a:noFill/>
        </p:spPr>
        <p:txBody>
          <a:bodyPr wrap="none" rtlCol="0" anchor="t">
            <a:spAutoFit/>
          </a:bodyPr>
          <a:p>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02005" y="1284605"/>
            <a:ext cx="10360025" cy="4912995"/>
          </a:xfrm>
          <a:prstGeom prst="rect">
            <a:avLst/>
          </a:prstGeom>
          <a:noFill/>
        </p:spPr>
        <p:txBody>
          <a:bodyPr wrap="square" rtlCol="0">
            <a:noAutofit/>
          </a:bodyPr>
          <a:lstStyle/>
          <a:p>
            <a:pPr marL="342900" indent="-342900">
              <a:buFont typeface="Wingdings" panose="05000000000000000000" charset="0"/>
              <a:buChar char="Ø"/>
            </a:pPr>
            <a:r>
              <a:rPr lang="zh-CN" altLang="en-US" sz="2400" dirty="0">
                <a:latin typeface="楷体" panose="02010609060101010101" pitchFamily="49" charset="-122"/>
                <a:ea typeface="楷体" panose="02010609060101010101" pitchFamily="49" charset="-122"/>
                <a:sym typeface="+mn-ea"/>
              </a:rPr>
              <a:t>基本思想：</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为了降低单棵树的缺陷及各次抽样间的相关性，随机森林采用有放回抽样，每次抽取 n 个样本，再无放回随机抽取 p 个属性的 k（一般取 k 大约为 √</a:t>
            </a:r>
            <a:r>
              <a:rPr lang="zh-CN" altLang="en-US" sz="2200" dirty="0">
                <a:latin typeface="楷体" panose="02010609060101010101" pitchFamily="49" charset="-122"/>
                <a:ea typeface="楷体" panose="02010609060101010101" pitchFamily="49" charset="-122"/>
                <a:cs typeface="楷体" panose="02010609060101010101" pitchFamily="49" charset="-122"/>
                <a:sym typeface="+mn-ea"/>
              </a:rPr>
              <a:t>p</a:t>
            </a:r>
            <a:r>
              <a:rPr lang="zh-CN" altLang="en-US" sz="2200" dirty="0">
                <a:latin typeface="楷体" panose="02010609060101010101" pitchFamily="49" charset="-122"/>
                <a:ea typeface="楷体" panose="02010609060101010101" pitchFamily="49" charset="-122"/>
                <a:cs typeface="楷体" panose="02010609060101010101" pitchFamily="49" charset="-122"/>
              </a:rPr>
              <a:t>）个，把 n 个样本中对应的 k 个属性当成新的特征，并结合因变量生成一棵回归树或者分类树，重复这一过程 M 次得到 M 棵树，随机森林是通过集成上述 M 棵回归树或分类树而成。</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通过集成 M 棵树可以有效避免单棵树的不稳定性，而每一棵树只用 k 个属性来代替 p 个变量来建模，不仅可以有效降低树之间的相关性，还能提高计算速度和节省计算机内存。</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其实, Bagging 和随机森林最大的不同就在于自变量子集的规模 m 。若取 m = </a:t>
            </a:r>
            <a:r>
              <a:rPr lang="en-US" altLang="zh-CN" sz="2200" dirty="0">
                <a:latin typeface="楷体" panose="02010609060101010101" pitchFamily="49" charset="-122"/>
                <a:ea typeface="楷体" panose="02010609060101010101" pitchFamily="49" charset="-122"/>
                <a:cs typeface="楷体" panose="02010609060101010101" pitchFamily="49" charset="-122"/>
              </a:rPr>
              <a:t>p</a:t>
            </a:r>
            <a:r>
              <a:rPr lang="zh-CN" altLang="en-US" sz="2200" dirty="0">
                <a:latin typeface="楷体" panose="02010609060101010101" pitchFamily="49" charset="-122"/>
                <a:ea typeface="楷体" panose="02010609060101010101" pitchFamily="49" charset="-122"/>
                <a:cs typeface="楷体" panose="02010609060101010101" pitchFamily="49" charset="-122"/>
              </a:rPr>
              <a:t>建立随机森林, 则等同于建立 Bagging 树。另外, 和 Bagging 一样, 随机森林也可以使用袋外（OOB）。</a:t>
            </a:r>
            <a:endParaRPr lang="en-US" altLang="zh-CN" sz="2200" dirty="0">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4064000" y="834390"/>
            <a:ext cx="4064000" cy="583565"/>
          </a:xfrm>
          <a:prstGeom prst="rect">
            <a:avLst/>
          </a:prstGeom>
          <a:noFill/>
        </p:spPr>
        <p:txBody>
          <a:bodyPr wrap="square" rtlCol="0">
            <a:spAutoFit/>
          </a:bodyPr>
          <a:p>
            <a:pPr algn="ctr">
              <a:buClrTx/>
              <a:buSzTx/>
            </a:pPr>
            <a:r>
              <a:rPr lang="zh-CN" altLang="en-US" sz="3200" b="1" dirty="0">
                <a:solidFill>
                  <a:schemeClr val="accent3"/>
                </a:solidFill>
                <a:latin typeface="楷体" panose="02010609060101010101" pitchFamily="49" charset="-122"/>
                <a:ea typeface="楷体" panose="02010609060101010101" pitchFamily="49" charset="-122"/>
              </a:rPr>
              <a:t>随机森林</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p:cNvSpPr txBox="1"/>
              <p:nvPr/>
            </p:nvSpPr>
            <p:spPr>
              <a:xfrm>
                <a:off x="226060" y="1057275"/>
                <a:ext cx="11407775" cy="5234940"/>
              </a:xfrm>
              <a:prstGeom prst="rect">
                <a:avLst/>
              </a:prstGeom>
              <a:noFill/>
            </p:spPr>
            <p:txBody>
              <a:bodyPr wrap="square" rtlCol="0">
                <a:noAutofit/>
              </a:bodyPr>
              <a:lstStyle/>
              <a:p>
                <a:pPr marL="342900" indent="-342900">
                  <a:buFont typeface="Wingdings" panose="05000000000000000000" charset="0"/>
                  <a:buChar char="Ø"/>
                </a:pPr>
                <a:r>
                  <a:rPr lang="zh-CN" altLang="en-US" sz="2400" dirty="0">
                    <a:latin typeface="楷体" panose="02010609060101010101" pitchFamily="49" charset="-122"/>
                    <a:ea typeface="楷体" panose="02010609060101010101" pitchFamily="49" charset="-122"/>
                  </a:rPr>
                  <a:t>算法步骤：</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a:t>
                </a:r>
                <a:r>
                  <a:rPr lang="en-US" altLang="zh-CN" sz="2200" dirty="0">
                    <a:latin typeface="楷体" panose="02010609060101010101" pitchFamily="49" charset="-122"/>
                    <a:ea typeface="楷体" panose="02010609060101010101" pitchFamily="49" charset="-122"/>
                    <a:cs typeface="楷体" panose="02010609060101010101" pitchFamily="49" charset="-122"/>
                  </a:rPr>
                  <a:t>1</a:t>
                </a:r>
                <a:r>
                  <a:rPr lang="zh-CN" altLang="en-US" sz="2200" dirty="0">
                    <a:latin typeface="楷体" panose="02010609060101010101" pitchFamily="49" charset="-122"/>
                    <a:ea typeface="楷体" panose="02010609060101010101" pitchFamily="49" charset="-122"/>
                    <a:cs typeface="楷体" panose="02010609060101010101" pitchFamily="49" charset="-122"/>
                  </a:rPr>
                  <a:t>）从数据集</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MS Mincho" charset="0"/>
                            <a:cs typeface="Cambria Math" panose="02040503050406030204" pitchFamily="18" charset="0"/>
                          </a:rPr>
                          <m:t>1</m:t>
                        </m:r>
                      </m:sub>
                    </m:sSub>
                    <m:r>
                      <a:rPr lang="en-US" altLang="zh-CN" sz="2200" i="1">
                        <a:latin typeface="Cambria Math" panose="02040503050406030204" pitchFamily="18" charset="0"/>
                        <a:ea typeface="MS Mincho" charset="0"/>
                        <a:cs typeface="Cambria Math" panose="02040503050406030204" pitchFamily="18" charset="0"/>
                      </a:rPr>
                      <m:t>,</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MS Mincho" charset="0"/>
                            <a:cs typeface="Cambria Math" panose="02040503050406030204" pitchFamily="18" charset="0"/>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 xmlns:m="http://schemas.openxmlformats.org/officeDocument/2006/math">
                    <m:r>
                      <a:rPr lang="en-US" altLang="zh-CN" sz="2200">
                        <a:latin typeface="Cambria Math" panose="02040503050406030204" pitchFamily="18" charset="0"/>
                        <a:ea typeface="MS Mincho" charset="0"/>
                        <a:cs typeface="Cambria Math" panose="02040503050406030204" pitchFamily="18" charset="0"/>
                        <a:sym typeface="+mn-ea"/>
                      </a:rPr>
                      <m:t>,</m:t>
                    </m:r>
                    <m:r>
                      <a:rPr lang="zh-CN" altLang="en-US" sz="2200">
                        <a:latin typeface="Cambria Math" panose="02040503050406030204" pitchFamily="18" charset="0"/>
                        <a:ea typeface="MS Mincho" charset="0"/>
                        <a:cs typeface="Cambria Math" panose="02040503050406030204" pitchFamily="18" charset="0"/>
                        <a:sym typeface="+mn-ea"/>
                      </a:rPr>
                      <m:t>…</m:t>
                    </m:r>
                    <m:r>
                      <a:rPr lang="en-US" altLang="zh-CN" sz="2200">
                        <a:latin typeface="Cambria Math" panose="02040503050406030204" pitchFamily="18" charset="0"/>
                        <a:ea typeface="MS Mincho" charset="0"/>
                        <a:cs typeface="Cambria Math" panose="02040503050406030204" pitchFamily="18" charset="0"/>
                        <a:sym typeface="+mn-ea"/>
                      </a:rPr>
                      <m:t>,</m:t>
                    </m:r>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r>
                      <a:rPr lang="en-US" altLang="zh-CN" sz="2200" i="1">
                        <a:latin typeface="Cambria Math" panose="02040503050406030204" pitchFamily="18" charset="0"/>
                        <a:ea typeface="楷体" panose="02010609060101010101" pitchFamily="49" charset="-122"/>
                        <a:cs typeface="Cambria Math" panose="02040503050406030204" pitchFamily="18" charset="0"/>
                      </a:rPr>
                      <m:t>,</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00" dirty="0">
                    <a:latin typeface="楷体" panose="02010609060101010101" pitchFamily="49" charset="-122"/>
                    <a:ea typeface="楷体" panose="02010609060101010101" pitchFamily="49" charset="-122"/>
                    <a:cs typeface="楷体" panose="02010609060101010101" pitchFamily="49" charset="-122"/>
                  </a:rPr>
                  <a:t>中进行 Bootstrap抽样（有放回抽样），抽取 n 个样本，得到样本集 Nm；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（2) 利用 Nm 建立一棵决策树, 对于树上的每个节点, 重复以下步骤, 直到节点的样本数达到指定的最小限定值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dirty="0">
                            <a:latin typeface="Cambria Math" panose="02040503050406030204" pitchFamily="18" charset="0"/>
                            <a:ea typeface="楷体" panose="02010609060101010101" pitchFamily="49" charset="-122"/>
                            <a:cs typeface="Cambria Math" panose="02040503050406030204" pitchFamily="18" charset="0"/>
                          </a:rPr>
                          <m:t>𝑛</m:t>
                        </m:r>
                      </m:e>
                      <m:sub>
                        <m:r>
                          <a:rPr lang="en-US" altLang="zh-CN" sz="2200" i="1" dirty="0">
                            <a:latin typeface="Cambria Math" panose="02040503050406030204" pitchFamily="18" charset="0"/>
                            <a:ea typeface="楷体" panose="02010609060101010101" pitchFamily="49" charset="-122"/>
                            <a:cs typeface="Cambria Math" panose="02040503050406030204" pitchFamily="18" charset="0"/>
                          </a:rPr>
                          <m:t>𝑚𝑖𝑛</m:t>
                        </m:r>
                      </m:sub>
                    </m:sSub>
                  </m:oMath>
                </a14:m>
                <a:r>
                  <a:rPr lang="zh-CN" altLang="en-US" sz="2200" dirty="0">
                    <a:latin typeface="楷体" panose="02010609060101010101" pitchFamily="49" charset="-122"/>
                    <a:ea typeface="楷体" panose="02010609060101010101" pitchFamily="49" charset="-122"/>
                    <a:cs typeface="楷体" panose="02010609060101010101" pitchFamily="49" charset="-122"/>
                  </a:rPr>
                  <a:t> :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a）从全部 p 个随机变量中随机取 k(k &lt; p) 个;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b）从这 k 个变量中选取最优分裂变量, 将此节点分裂成两个子节点。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注：对于分类问题, 构造每棵树时默认使用 k = √p</a:t>
                </a:r>
                <a:r>
                  <a:rPr lang="en-US" altLang="zh-CN" sz="2200" dirty="0">
                    <a:latin typeface="楷体" panose="02010609060101010101" pitchFamily="49" charset="-122"/>
                    <a:ea typeface="楷体" panose="02010609060101010101" pitchFamily="49" charset="-122"/>
                    <a:cs typeface="楷体" panose="02010609060101010101" pitchFamily="49" charset="-122"/>
                  </a:rPr>
                  <a:t> </a:t>
                </a:r>
                <a:r>
                  <a:rPr lang="zh-CN" altLang="en-US" sz="2200" dirty="0">
                    <a:latin typeface="楷体" panose="02010609060101010101" pitchFamily="49" charset="-122"/>
                    <a:ea typeface="楷体" panose="02010609060101010101" pitchFamily="49" charset="-122"/>
                    <a:cs typeface="楷体" panose="02010609060101010101" pitchFamily="49" charset="-122"/>
                  </a:rPr>
                  <a:t>个随机变量, 节点最小样本数为 1 ; 对于回归问题, 构造每棵树时默认使用 k = p/3 个随机变量, 节点最小样本数为 5 。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（3）重复以上过程 M 次，得到 M 棵树构成一个随机森林。 </a:t>
                </a:r>
                <a:endParaRPr lang="zh-CN" altLang="en-US" sz="2200" dirty="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pitchFamily="2" charset="2"/>
                  <a:buNone/>
                </a:pPr>
                <a:r>
                  <a:rPr lang="zh-CN" altLang="en-US" sz="2200" dirty="0">
                    <a:latin typeface="楷体" panose="02010609060101010101" pitchFamily="49" charset="-122"/>
                    <a:ea typeface="楷体" panose="02010609060101010101" pitchFamily="49" charset="-122"/>
                    <a:cs typeface="楷体" panose="02010609060101010101" pitchFamily="49" charset="-122"/>
                  </a:rPr>
                  <a:t>（4）当对新样本进行预测时, 由每个决策树得到一个预测结果, 再进行“投票”得出最后的结果。a）对于回归问题, 最后的预测结果为所有决策树预测值的平均数；b）对于分类问题, 最终的预测结果为所有决策树预测结果中最多的那类</a:t>
                </a:r>
                <a:r>
                  <a:rPr lang="en-US" altLang="zh-CN" sz="2200" dirty="0">
                    <a:latin typeface="楷体" panose="02010609060101010101" pitchFamily="49" charset="-122"/>
                    <a:ea typeface="楷体" panose="02010609060101010101" pitchFamily="49" charset="-122"/>
                    <a:cs typeface="楷体" panose="02010609060101010101" pitchFamily="49" charset="-122"/>
                  </a:rPr>
                  <a:t>,即采用“投票”得出最后的分类结果。</a:t>
                </a:r>
                <a:endParaRPr lang="en-US" altLang="zh-CN" sz="2200" dirty="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226060" y="1057275"/>
                <a:ext cx="11407775" cy="5234940"/>
              </a:xfrm>
              <a:prstGeom prst="rect">
                <a:avLst/>
              </a:prstGeom>
              <a:blipFill rotWithShape="1">
                <a:blip r:embed="rId1"/>
                <a:stretch>
                  <a:fillRect/>
                </a:stretch>
              </a:blipFill>
            </p:spPr>
            <p:txBody>
              <a:bodyPr/>
              <a:lstStyle/>
              <a:p>
                <a:r>
                  <a:rPr lang="zh-CN" altLang="en-US">
                    <a:noFill/>
                  </a:rPr>
                  <a:t> </a:t>
                </a:r>
              </a:p>
            </p:txBody>
          </p:sp>
        </mc:Fallback>
      </mc:AlternateContent>
      <p:sp>
        <p:nvSpPr>
          <p:cNvPr id="7" name="文本框 6"/>
          <p:cNvSpPr txBox="1"/>
          <p:nvPr/>
        </p:nvSpPr>
        <p:spPr>
          <a:xfrm>
            <a:off x="4064000" y="834390"/>
            <a:ext cx="4064000" cy="583565"/>
          </a:xfrm>
          <a:prstGeom prst="rect">
            <a:avLst/>
          </a:prstGeom>
          <a:noFill/>
        </p:spPr>
        <p:txBody>
          <a:bodyPr wrap="square" rtlCol="0">
            <a:spAutoFit/>
          </a:bodyPr>
          <a:p>
            <a:pPr algn="ctr">
              <a:buClrTx/>
              <a:buSzTx/>
            </a:pPr>
            <a:r>
              <a:rPr lang="zh-CN" altLang="en-US" sz="3200" b="1" dirty="0">
                <a:solidFill>
                  <a:schemeClr val="accent3"/>
                </a:solidFill>
                <a:latin typeface="楷体" panose="02010609060101010101" pitchFamily="49" charset="-122"/>
                <a:ea typeface="楷体" panose="02010609060101010101" pitchFamily="49" charset="-122"/>
              </a:rPr>
              <a:t>随机森林</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4" grpId="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PP_MARK_KEY" val="37a1b9d4-e5da-442a-b720-1b919d44fda4"/>
  <p:tag name="COMMONDATA" val="eyJoZGlkIjoiMjA4ZTg5NzFiZTNiMWYyMjA0YzRmODE0OWFiOGMzZGIifQ=="/>
  <p:tag name="commondata" val="eyJoZGlkIjoiOGVmMDA1YzYyODhlN2RiNWU0NTRhM2E2NDg3MzZkZjM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5132</Words>
  <Application>WPS 演示</Application>
  <PresentationFormat>宽屏</PresentationFormat>
  <Paragraphs>257</Paragraphs>
  <Slides>27</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vt:lpstr>
      <vt:lpstr>宋体</vt:lpstr>
      <vt:lpstr>Wingdings</vt:lpstr>
      <vt:lpstr>Calibri</vt:lpstr>
      <vt:lpstr>Calibri Light</vt:lpstr>
      <vt:lpstr>楷体</vt:lpstr>
      <vt:lpstr>微软雅黑</vt:lpstr>
      <vt:lpstr>Times New Roman</vt:lpstr>
      <vt:lpstr>Roboto</vt:lpstr>
      <vt:lpstr>Cambria Math</vt:lpstr>
      <vt:lpstr>MS Mincho</vt:lpstr>
      <vt:lpstr>Segoe Print</vt:lpstr>
      <vt:lpstr>Wingdings</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381</cp:revision>
  <dcterms:created xsi:type="dcterms:W3CDTF">2015-07-17T02:38:00Z</dcterms:created>
  <dcterms:modified xsi:type="dcterms:W3CDTF">2024-02-24T09:16:01Z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5DCE1CE54B064443994BA5C9CE77E89D</vt:lpwstr>
  </property>
</Properties>
</file>